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hV3cqGbiQMHhLnm1/3N/IOb5GD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GV bấm vào hình mũi tên để trở lại slide chọn câu hỏi.</a:t>
            </a:r>
            <a:endParaRPr/>
          </a:p>
        </p:txBody>
      </p:sp>
      <p:sp>
        <p:nvSpPr>
          <p:cNvPr id="250" name="Google Shape;25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GV bấm vào hình mũi tên để trở lại slide chọn câu hỏi.</a:t>
            </a:r>
            <a:endParaRPr/>
          </a:p>
        </p:txBody>
      </p:sp>
      <p:sp>
        <p:nvSpPr>
          <p:cNvPr id="262" name="Google Shape;26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GV bấm vào hình mũi tên để trở lại slide chọn câu hỏi.</a:t>
            </a:r>
            <a:endParaRPr/>
          </a:p>
        </p:txBody>
      </p:sp>
      <p:sp>
        <p:nvSpPr>
          <p:cNvPr id="274" name="Google Shape;27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GV bấm vào hình mũi tên để trở lại slide chọn câu hỏi.</a:t>
            </a:r>
            <a:endParaRPr/>
          </a:p>
        </p:txBody>
      </p:sp>
      <p:sp>
        <p:nvSpPr>
          <p:cNvPr id="286" name="Google Shape;28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GV bấm vào hình mũi tên để trở lại slide chọn câu hỏi.</a:t>
            </a:r>
            <a:endParaRPr/>
          </a:p>
        </p:txBody>
      </p:sp>
      <p:sp>
        <p:nvSpPr>
          <p:cNvPr id="298" name="Google Shape;29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3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3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3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3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3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5"/>
          <p:cNvSpPr/>
          <p:nvPr>
            <p:ph idx="2" type="pic"/>
          </p:nvPr>
        </p:nvSpPr>
        <p:spPr>
          <a:xfrm>
            <a:off x="5183188" y="987425"/>
            <a:ext cx="6172200" cy="4873625"/>
          </a:xfrm>
          <a:prstGeom prst="rect">
            <a:avLst/>
          </a:prstGeom>
          <a:noFill/>
          <a:ln>
            <a:noFill/>
          </a:ln>
        </p:spPr>
      </p:sp>
      <p:sp>
        <p:nvSpPr>
          <p:cNvPr id="68" name="Google Shape;68;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jpg"/><Relationship Id="rId4" Type="http://schemas.openxmlformats.org/officeDocument/2006/relationships/image" Target="../media/image7.png"/><Relationship Id="rId11" Type="http://schemas.openxmlformats.org/officeDocument/2006/relationships/image" Target="../media/image1.png"/><Relationship Id="rId10" Type="http://schemas.openxmlformats.org/officeDocument/2006/relationships/image" Target="../media/image9.png"/><Relationship Id="rId9"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11.png"/><Relationship Id="rId8"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jpg"/><Relationship Id="rId4" Type="http://schemas.openxmlformats.org/officeDocument/2006/relationships/image" Target="../media/image23.png"/><Relationship Id="rId5" Type="http://schemas.openxmlformats.org/officeDocument/2006/relationships/image" Target="../media/image7.png"/><Relationship Id="rId6" Type="http://schemas.openxmlformats.org/officeDocument/2006/relationships/image" Target="../media/image24.png"/><Relationship Id="rId7" Type="http://schemas.openxmlformats.org/officeDocument/2006/relationships/image" Target="../media/image27.png"/><Relationship Id="rId8"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jpg"/><Relationship Id="rId4" Type="http://schemas.openxmlformats.org/officeDocument/2006/relationships/image" Target="../media/image23.png"/><Relationship Id="rId5" Type="http://schemas.openxmlformats.org/officeDocument/2006/relationships/image" Target="../media/image7.png"/><Relationship Id="rId6" Type="http://schemas.openxmlformats.org/officeDocument/2006/relationships/image" Target="../media/image3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jpg"/><Relationship Id="rId4" Type="http://schemas.openxmlformats.org/officeDocument/2006/relationships/image" Target="../media/image23.png"/><Relationship Id="rId9" Type="http://schemas.openxmlformats.org/officeDocument/2006/relationships/image" Target="../media/image28.png"/><Relationship Id="rId5" Type="http://schemas.openxmlformats.org/officeDocument/2006/relationships/image" Target="../media/image7.png"/><Relationship Id="rId6" Type="http://schemas.openxmlformats.org/officeDocument/2006/relationships/image" Target="../media/image33.png"/><Relationship Id="rId7" Type="http://schemas.openxmlformats.org/officeDocument/2006/relationships/image" Target="../media/image25.png"/><Relationship Id="rId8" Type="http://schemas.openxmlformats.org/officeDocument/2006/relationships/image" Target="../media/image3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jp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2.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2.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0.jp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2.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2.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2.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0.gif"/><Relationship Id="rId4" Type="http://schemas.openxmlformats.org/officeDocument/2006/relationships/image" Target="../media/image34.png"/><Relationship Id="rId5" Type="http://schemas.openxmlformats.org/officeDocument/2006/relationships/image" Target="../media/image41.png"/><Relationship Id="rId6" Type="http://schemas.openxmlformats.org/officeDocument/2006/relationships/image" Target="../media/image44.png"/><Relationship Id="rId7" Type="http://schemas.openxmlformats.org/officeDocument/2006/relationships/image" Target="../media/image35.png"/><Relationship Id="rId8" Type="http://schemas.openxmlformats.org/officeDocument/2006/relationships/image" Target="../media/image4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jpg"/><Relationship Id="rId4" Type="http://schemas.openxmlformats.org/officeDocument/2006/relationships/image" Target="../media/image2.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jpg"/><Relationship Id="rId4" Type="http://schemas.openxmlformats.org/officeDocument/2006/relationships/image" Target="../media/image7.png"/><Relationship Id="rId10" Type="http://schemas.openxmlformats.org/officeDocument/2006/relationships/image" Target="../media/image1.png"/><Relationship Id="rId9"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4.png"/><Relationship Id="rId7" Type="http://schemas.openxmlformats.org/officeDocument/2006/relationships/image" Target="../media/image13.png"/><Relationship Id="rId8"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0.jp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89" name="Google Shape;89;p1"/>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90" name="Google Shape;90;p1"/>
          <p:cNvSpPr txBox="1"/>
          <p:nvPr/>
        </p:nvSpPr>
        <p:spPr>
          <a:xfrm>
            <a:off x="1937822" y="2022779"/>
            <a:ext cx="8349915" cy="276998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36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36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3600" u="none" cap="none" strike="noStrike">
                <a:solidFill>
                  <a:srgbClr val="FF0000"/>
                </a:solidFill>
                <a:latin typeface="Times New Roman"/>
                <a:ea typeface="Times New Roman"/>
                <a:cs typeface="Times New Roman"/>
                <a:sym typeface="Times New Roman"/>
              </a:rPr>
              <a:t>BÀI 3: THỰC HÀNH</a:t>
            </a:r>
            <a:endParaRPr/>
          </a:p>
          <a:p>
            <a:pPr indent="0" lvl="0" marL="0" marR="0" rtl="0" algn="ctr">
              <a:spcBef>
                <a:spcPts val="1200"/>
              </a:spcBef>
              <a:spcAft>
                <a:spcPts val="0"/>
              </a:spcAft>
              <a:buNone/>
            </a:pPr>
            <a:r>
              <a:rPr b="1" i="0" lang="en-US" sz="3600" u="none" cap="none" strike="noStrike">
                <a:solidFill>
                  <a:srgbClr val="FF0000"/>
                </a:solidFill>
                <a:latin typeface="Times New Roman"/>
                <a:ea typeface="Times New Roman"/>
                <a:cs typeface="Times New Roman"/>
                <a:sym typeface="Times New Roman"/>
              </a:rPr>
              <a:t>CHÈN ẢNH VÀO VĂN BẢN</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5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0"/>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72" name="Google Shape;172;p10"/>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pic>
        <p:nvPicPr>
          <p:cNvPr id="173" name="Google Shape;173;p10"/>
          <p:cNvPicPr preferRelativeResize="0"/>
          <p:nvPr/>
        </p:nvPicPr>
        <p:blipFill rotWithShape="1">
          <a:blip r:embed="rId4">
            <a:alphaModFix/>
          </a:blip>
          <a:srcRect b="0" l="0" r="0" t="0"/>
          <a:stretch/>
        </p:blipFill>
        <p:spPr>
          <a:xfrm>
            <a:off x="951636" y="1266768"/>
            <a:ext cx="9602016" cy="563651"/>
          </a:xfrm>
          <a:prstGeom prst="rect">
            <a:avLst/>
          </a:prstGeom>
          <a:noFill/>
          <a:ln>
            <a:noFill/>
          </a:ln>
        </p:spPr>
      </p:pic>
      <p:pic>
        <p:nvPicPr>
          <p:cNvPr id="174" name="Google Shape;174;p10"/>
          <p:cNvPicPr preferRelativeResize="0"/>
          <p:nvPr/>
        </p:nvPicPr>
        <p:blipFill rotWithShape="1">
          <a:blip r:embed="rId5">
            <a:alphaModFix/>
          </a:blip>
          <a:srcRect b="0" l="0" r="0" t="0"/>
          <a:stretch/>
        </p:blipFill>
        <p:spPr>
          <a:xfrm>
            <a:off x="1002902" y="1830419"/>
            <a:ext cx="9596938" cy="472481"/>
          </a:xfrm>
          <a:prstGeom prst="rect">
            <a:avLst/>
          </a:prstGeom>
          <a:noFill/>
          <a:ln>
            <a:noFill/>
          </a:ln>
        </p:spPr>
      </p:pic>
      <p:pic>
        <p:nvPicPr>
          <p:cNvPr id="175" name="Google Shape;175;p10"/>
          <p:cNvPicPr preferRelativeResize="0"/>
          <p:nvPr/>
        </p:nvPicPr>
        <p:blipFill rotWithShape="1">
          <a:blip r:embed="rId6">
            <a:alphaModFix/>
          </a:blip>
          <a:srcRect b="0" l="0" r="0" t="0"/>
          <a:stretch/>
        </p:blipFill>
        <p:spPr>
          <a:xfrm>
            <a:off x="982118" y="2545401"/>
            <a:ext cx="10489075" cy="472480"/>
          </a:xfrm>
          <a:prstGeom prst="rect">
            <a:avLst/>
          </a:prstGeom>
          <a:noFill/>
          <a:ln>
            <a:noFill/>
          </a:ln>
        </p:spPr>
      </p:pic>
      <p:pic>
        <p:nvPicPr>
          <p:cNvPr id="176" name="Google Shape;176;p10"/>
          <p:cNvPicPr preferRelativeResize="0"/>
          <p:nvPr/>
        </p:nvPicPr>
        <p:blipFill rotWithShape="1">
          <a:blip r:embed="rId7">
            <a:alphaModFix/>
          </a:blip>
          <a:srcRect b="0" l="0" r="0" t="0"/>
          <a:stretch/>
        </p:blipFill>
        <p:spPr>
          <a:xfrm>
            <a:off x="538995" y="5313803"/>
            <a:ext cx="10281348" cy="721588"/>
          </a:xfrm>
          <a:prstGeom prst="rect">
            <a:avLst/>
          </a:prstGeom>
          <a:noFill/>
          <a:ln>
            <a:noFill/>
          </a:ln>
        </p:spPr>
      </p:pic>
      <p:pic>
        <p:nvPicPr>
          <p:cNvPr id="177" name="Google Shape;177;p10"/>
          <p:cNvPicPr preferRelativeResize="0"/>
          <p:nvPr/>
        </p:nvPicPr>
        <p:blipFill rotWithShape="1">
          <a:blip r:embed="rId8">
            <a:alphaModFix/>
          </a:blip>
          <a:srcRect b="0" l="0" r="0" t="0"/>
          <a:stretch/>
        </p:blipFill>
        <p:spPr>
          <a:xfrm>
            <a:off x="1002902" y="4127501"/>
            <a:ext cx="10049916" cy="490112"/>
          </a:xfrm>
          <a:prstGeom prst="rect">
            <a:avLst/>
          </a:prstGeom>
          <a:noFill/>
          <a:ln>
            <a:noFill/>
          </a:ln>
        </p:spPr>
      </p:pic>
      <p:pic>
        <p:nvPicPr>
          <p:cNvPr id="178" name="Google Shape;178;p10"/>
          <p:cNvPicPr preferRelativeResize="0"/>
          <p:nvPr/>
        </p:nvPicPr>
        <p:blipFill rotWithShape="1">
          <a:blip r:embed="rId9">
            <a:alphaModFix/>
          </a:blip>
          <a:srcRect b="0" l="0" r="0" t="0"/>
          <a:stretch/>
        </p:blipFill>
        <p:spPr>
          <a:xfrm>
            <a:off x="1002902" y="3107175"/>
            <a:ext cx="10714230" cy="875438"/>
          </a:xfrm>
          <a:prstGeom prst="rect">
            <a:avLst/>
          </a:prstGeom>
          <a:noFill/>
          <a:ln>
            <a:noFill/>
          </a:ln>
        </p:spPr>
      </p:pic>
      <p:pic>
        <p:nvPicPr>
          <p:cNvPr id="179" name="Google Shape;179;p10"/>
          <p:cNvPicPr preferRelativeResize="0"/>
          <p:nvPr/>
        </p:nvPicPr>
        <p:blipFill rotWithShape="1">
          <a:blip r:embed="rId10">
            <a:alphaModFix/>
          </a:blip>
          <a:srcRect b="0" l="0" r="0" t="0"/>
          <a:stretch/>
        </p:blipFill>
        <p:spPr>
          <a:xfrm>
            <a:off x="1079675" y="4760876"/>
            <a:ext cx="10736316" cy="538232"/>
          </a:xfrm>
          <a:prstGeom prst="rect">
            <a:avLst/>
          </a:prstGeom>
          <a:noFill/>
          <a:ln>
            <a:noFill/>
          </a:ln>
        </p:spPr>
      </p:pic>
      <p:pic>
        <p:nvPicPr>
          <p:cNvPr id="180" name="Google Shape;180;p10"/>
          <p:cNvPicPr preferRelativeResize="0"/>
          <p:nvPr/>
        </p:nvPicPr>
        <p:blipFill rotWithShape="1">
          <a:blip r:embed="rId11">
            <a:alphaModFix/>
          </a:blip>
          <a:srcRect b="0" l="0" r="0" t="0"/>
          <a:stretch/>
        </p:blipFill>
        <p:spPr>
          <a:xfrm>
            <a:off x="951636" y="798645"/>
            <a:ext cx="7616767" cy="563651"/>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1"/>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86" name="Google Shape;186;p11"/>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87" name="Google Shape;187;p11"/>
          <p:cNvSpPr txBox="1"/>
          <p:nvPr/>
        </p:nvSpPr>
        <p:spPr>
          <a:xfrm>
            <a:off x="616214" y="2980614"/>
            <a:ext cx="530145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NỘI DUNG BÀI HỌC:</a:t>
            </a:r>
            <a:endParaRPr b="1" i="0" sz="4000" u="none" cap="none" strike="noStrike">
              <a:solidFill>
                <a:srgbClr val="0000CC"/>
              </a:solidFill>
              <a:latin typeface="Times New Roman"/>
              <a:ea typeface="Times New Roman"/>
              <a:cs typeface="Times New Roman"/>
              <a:sym typeface="Times New Roman"/>
            </a:endParaRPr>
          </a:p>
        </p:txBody>
      </p:sp>
      <p:sp>
        <p:nvSpPr>
          <p:cNvPr id="188" name="Google Shape;188;p11"/>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3: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CHÈN ẢNH VÀO VĂN BẢN</a:t>
            </a:r>
            <a:endParaRPr/>
          </a:p>
        </p:txBody>
      </p:sp>
      <p:sp>
        <p:nvSpPr>
          <p:cNvPr id="189" name="Google Shape;189;p11"/>
          <p:cNvSpPr txBox="1"/>
          <p:nvPr/>
        </p:nvSpPr>
        <p:spPr>
          <a:xfrm>
            <a:off x="622125" y="3794642"/>
            <a:ext cx="11061875"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2. Thực hành chèn ảnh được tìm từ Internet vào văn bản.</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2"/>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95" name="Google Shape;195;p12"/>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96" name="Google Shape;196;p12"/>
          <p:cNvSpPr txBox="1"/>
          <p:nvPr/>
        </p:nvSpPr>
        <p:spPr>
          <a:xfrm>
            <a:off x="3761878" y="643691"/>
            <a:ext cx="4701900" cy="1108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3: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CHÈN ẢNH </a:t>
            </a:r>
            <a:r>
              <a:rPr b="1" lang="en-US" sz="2800">
                <a:solidFill>
                  <a:srgbClr val="FF0000"/>
                </a:solidFill>
                <a:latin typeface="Times New Roman"/>
                <a:ea typeface="Times New Roman"/>
                <a:cs typeface="Times New Roman"/>
                <a:sym typeface="Times New Roman"/>
              </a:rPr>
              <a:t>VÀO</a:t>
            </a:r>
            <a:r>
              <a:rPr b="1" i="0" lang="en-US" sz="2800" u="none" cap="none" strike="noStrike">
                <a:solidFill>
                  <a:srgbClr val="FF0000"/>
                </a:solidFill>
                <a:latin typeface="Times New Roman"/>
                <a:ea typeface="Times New Roman"/>
                <a:cs typeface="Times New Roman"/>
                <a:sym typeface="Times New Roman"/>
              </a:rPr>
              <a:t> VĂN BẢN</a:t>
            </a:r>
            <a:endParaRPr/>
          </a:p>
        </p:txBody>
      </p:sp>
      <p:sp>
        <p:nvSpPr>
          <p:cNvPr id="197" name="Google Shape;197;p12"/>
          <p:cNvSpPr txBox="1"/>
          <p:nvPr/>
        </p:nvSpPr>
        <p:spPr>
          <a:xfrm>
            <a:off x="640892" y="2947027"/>
            <a:ext cx="2207237"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FF0000"/>
                </a:solidFill>
                <a:latin typeface="Times New Roman"/>
                <a:ea typeface="Times New Roman"/>
                <a:cs typeface="Times New Roman"/>
                <a:sym typeface="Times New Roman"/>
              </a:rPr>
              <a:t>Yêu cầu:</a:t>
            </a:r>
            <a:endParaRPr/>
          </a:p>
        </p:txBody>
      </p:sp>
      <p:sp>
        <p:nvSpPr>
          <p:cNvPr id="198" name="Google Shape;198;p12"/>
          <p:cNvSpPr txBox="1"/>
          <p:nvPr/>
        </p:nvSpPr>
        <p:spPr>
          <a:xfrm>
            <a:off x="476001" y="3609943"/>
            <a:ext cx="11176000" cy="1754326"/>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	Em hãy tạo một tệp văn bản với nội dung như ở </a:t>
            </a:r>
            <a:r>
              <a:rPr b="1" i="1" lang="en-US" sz="3600" u="none" cap="none" strike="noStrike">
                <a:solidFill>
                  <a:srgbClr val="FF0000"/>
                </a:solidFill>
                <a:latin typeface="Times New Roman"/>
                <a:ea typeface="Times New Roman"/>
                <a:cs typeface="Times New Roman"/>
                <a:sym typeface="Times New Roman"/>
              </a:rPr>
              <a:t>Hình 4</a:t>
            </a:r>
            <a:r>
              <a:rPr b="1" i="0" lang="en-US" sz="3600" u="none" cap="none" strike="noStrike">
                <a:solidFill>
                  <a:srgbClr val="0000CC"/>
                </a:solidFill>
                <a:latin typeface="Times New Roman"/>
                <a:ea typeface="Times New Roman"/>
                <a:cs typeface="Times New Roman"/>
                <a:sym typeface="Times New Roman"/>
              </a:rPr>
              <a:t>, trong đó chèn ảnh vào văn bản được tìm từ Internet.</a:t>
            </a:r>
            <a:endParaRPr/>
          </a:p>
        </p:txBody>
      </p:sp>
      <p:sp>
        <p:nvSpPr>
          <p:cNvPr id="199" name="Google Shape;199;p12"/>
          <p:cNvSpPr txBox="1"/>
          <p:nvPr/>
        </p:nvSpPr>
        <p:spPr>
          <a:xfrm>
            <a:off x="622125" y="1770980"/>
            <a:ext cx="11061875"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2. Thực hành chèn ảnh được tìm từ Internet vào văn bản.</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4"/>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05" name="Google Shape;205;p14"/>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Calibri"/>
              <a:ea typeface="Calibri"/>
              <a:cs typeface="Calibri"/>
              <a:sym typeface="Calibri"/>
            </a:endParaRPr>
          </a:p>
        </p:txBody>
      </p:sp>
      <p:pic>
        <p:nvPicPr>
          <p:cNvPr id="206" name="Google Shape;206;p14"/>
          <p:cNvPicPr preferRelativeResize="0"/>
          <p:nvPr/>
        </p:nvPicPr>
        <p:blipFill rotWithShape="1">
          <a:blip r:embed="rId4">
            <a:alphaModFix/>
          </a:blip>
          <a:srcRect b="0" l="0" r="0" t="0"/>
          <a:stretch/>
        </p:blipFill>
        <p:spPr>
          <a:xfrm>
            <a:off x="660913" y="649990"/>
            <a:ext cx="8887613" cy="564211"/>
          </a:xfrm>
          <a:prstGeom prst="rect">
            <a:avLst/>
          </a:prstGeom>
          <a:noFill/>
          <a:ln>
            <a:noFill/>
          </a:ln>
        </p:spPr>
      </p:pic>
      <p:pic>
        <p:nvPicPr>
          <p:cNvPr id="207" name="Google Shape;207;p14"/>
          <p:cNvPicPr preferRelativeResize="0"/>
          <p:nvPr/>
        </p:nvPicPr>
        <p:blipFill rotWithShape="1">
          <a:blip r:embed="rId5">
            <a:alphaModFix/>
          </a:blip>
          <a:srcRect b="0" l="0" r="0" t="0"/>
          <a:stretch/>
        </p:blipFill>
        <p:spPr>
          <a:xfrm>
            <a:off x="660913" y="1214201"/>
            <a:ext cx="10241439" cy="601186"/>
          </a:xfrm>
          <a:prstGeom prst="rect">
            <a:avLst/>
          </a:prstGeom>
          <a:noFill/>
          <a:ln>
            <a:noFill/>
          </a:ln>
        </p:spPr>
      </p:pic>
      <p:pic>
        <p:nvPicPr>
          <p:cNvPr id="208" name="Google Shape;208;p14"/>
          <p:cNvPicPr preferRelativeResize="0"/>
          <p:nvPr/>
        </p:nvPicPr>
        <p:blipFill rotWithShape="1">
          <a:blip r:embed="rId6">
            <a:alphaModFix/>
          </a:blip>
          <a:srcRect b="0" l="0" r="0" t="0"/>
          <a:stretch/>
        </p:blipFill>
        <p:spPr>
          <a:xfrm>
            <a:off x="660912" y="1703460"/>
            <a:ext cx="5825317" cy="1669325"/>
          </a:xfrm>
          <a:prstGeom prst="rect">
            <a:avLst/>
          </a:prstGeom>
          <a:noFill/>
          <a:ln>
            <a:noFill/>
          </a:ln>
        </p:spPr>
      </p:pic>
      <p:pic>
        <p:nvPicPr>
          <p:cNvPr id="209" name="Google Shape;209;p14"/>
          <p:cNvPicPr preferRelativeResize="0"/>
          <p:nvPr/>
        </p:nvPicPr>
        <p:blipFill rotWithShape="1">
          <a:blip r:embed="rId7">
            <a:alphaModFix/>
          </a:blip>
          <a:srcRect b="0" l="0" r="0" t="0"/>
          <a:stretch/>
        </p:blipFill>
        <p:spPr>
          <a:xfrm>
            <a:off x="660912" y="3380426"/>
            <a:ext cx="5825317" cy="2819591"/>
          </a:xfrm>
          <a:prstGeom prst="rect">
            <a:avLst/>
          </a:prstGeom>
          <a:noFill/>
          <a:ln>
            <a:noFill/>
          </a:ln>
        </p:spPr>
      </p:pic>
      <p:pic>
        <p:nvPicPr>
          <p:cNvPr id="210" name="Google Shape;210;p14"/>
          <p:cNvPicPr preferRelativeResize="0"/>
          <p:nvPr/>
        </p:nvPicPr>
        <p:blipFill rotWithShape="1">
          <a:blip r:embed="rId8">
            <a:alphaModFix/>
          </a:blip>
          <a:srcRect b="0" l="0" r="0" t="0"/>
          <a:stretch/>
        </p:blipFill>
        <p:spPr>
          <a:xfrm>
            <a:off x="6155974" y="1440087"/>
            <a:ext cx="5525137" cy="3221854"/>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
                                        <p:tgtEl>
                                          <p:spTgt spid="2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
                                        <p:tgtEl>
                                          <p:spTgt spid="2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500"/>
                                        <p:tgtEl>
                                          <p:spTgt spid="2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
                                        <p:tgtEl>
                                          <p:spTgt spid="2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5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5"/>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16" name="Google Shape;216;p15"/>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Calibri"/>
              <a:ea typeface="Calibri"/>
              <a:cs typeface="Calibri"/>
              <a:sym typeface="Calibri"/>
            </a:endParaRPr>
          </a:p>
        </p:txBody>
      </p:sp>
      <p:pic>
        <p:nvPicPr>
          <p:cNvPr id="217" name="Google Shape;217;p15"/>
          <p:cNvPicPr preferRelativeResize="0"/>
          <p:nvPr/>
        </p:nvPicPr>
        <p:blipFill rotWithShape="1">
          <a:blip r:embed="rId4">
            <a:alphaModFix/>
          </a:blip>
          <a:srcRect b="0" l="0" r="0" t="0"/>
          <a:stretch/>
        </p:blipFill>
        <p:spPr>
          <a:xfrm>
            <a:off x="660913" y="649990"/>
            <a:ext cx="8887613" cy="564211"/>
          </a:xfrm>
          <a:prstGeom prst="rect">
            <a:avLst/>
          </a:prstGeom>
          <a:noFill/>
          <a:ln>
            <a:noFill/>
          </a:ln>
        </p:spPr>
      </p:pic>
      <p:pic>
        <p:nvPicPr>
          <p:cNvPr id="218" name="Google Shape;218;p15"/>
          <p:cNvPicPr preferRelativeResize="0"/>
          <p:nvPr/>
        </p:nvPicPr>
        <p:blipFill rotWithShape="1">
          <a:blip r:embed="rId5">
            <a:alphaModFix/>
          </a:blip>
          <a:srcRect b="0" l="0" r="0" t="0"/>
          <a:stretch/>
        </p:blipFill>
        <p:spPr>
          <a:xfrm>
            <a:off x="660913" y="1079291"/>
            <a:ext cx="10241439" cy="601186"/>
          </a:xfrm>
          <a:prstGeom prst="rect">
            <a:avLst/>
          </a:prstGeom>
          <a:noFill/>
          <a:ln>
            <a:noFill/>
          </a:ln>
        </p:spPr>
      </p:pic>
      <p:pic>
        <p:nvPicPr>
          <p:cNvPr id="219" name="Google Shape;219;p15"/>
          <p:cNvPicPr preferRelativeResize="0"/>
          <p:nvPr/>
        </p:nvPicPr>
        <p:blipFill rotWithShape="1">
          <a:blip r:embed="rId6">
            <a:alphaModFix/>
          </a:blip>
          <a:srcRect b="0" l="0" r="0" t="0"/>
          <a:stretch/>
        </p:blipFill>
        <p:spPr>
          <a:xfrm>
            <a:off x="1289648" y="1515841"/>
            <a:ext cx="9612704" cy="4692169"/>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500"/>
                                        <p:tgtEl>
                                          <p:spTgt spid="2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6"/>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25" name="Google Shape;225;p16"/>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Calibri"/>
              <a:ea typeface="Calibri"/>
              <a:cs typeface="Calibri"/>
              <a:sym typeface="Calibri"/>
            </a:endParaRPr>
          </a:p>
        </p:txBody>
      </p:sp>
      <p:pic>
        <p:nvPicPr>
          <p:cNvPr id="226" name="Google Shape;226;p16"/>
          <p:cNvPicPr preferRelativeResize="0"/>
          <p:nvPr/>
        </p:nvPicPr>
        <p:blipFill rotWithShape="1">
          <a:blip r:embed="rId4">
            <a:alphaModFix/>
          </a:blip>
          <a:srcRect b="0" l="0" r="0" t="0"/>
          <a:stretch/>
        </p:blipFill>
        <p:spPr>
          <a:xfrm>
            <a:off x="660913" y="649990"/>
            <a:ext cx="8887613" cy="564211"/>
          </a:xfrm>
          <a:prstGeom prst="rect">
            <a:avLst/>
          </a:prstGeom>
          <a:noFill/>
          <a:ln>
            <a:noFill/>
          </a:ln>
        </p:spPr>
      </p:pic>
      <p:pic>
        <p:nvPicPr>
          <p:cNvPr id="227" name="Google Shape;227;p16"/>
          <p:cNvPicPr preferRelativeResize="0"/>
          <p:nvPr/>
        </p:nvPicPr>
        <p:blipFill rotWithShape="1">
          <a:blip r:embed="rId5">
            <a:alphaModFix/>
          </a:blip>
          <a:srcRect b="0" l="0" r="0" t="0"/>
          <a:stretch/>
        </p:blipFill>
        <p:spPr>
          <a:xfrm>
            <a:off x="660913" y="1214201"/>
            <a:ext cx="10241439" cy="601186"/>
          </a:xfrm>
          <a:prstGeom prst="rect">
            <a:avLst/>
          </a:prstGeom>
          <a:noFill/>
          <a:ln>
            <a:noFill/>
          </a:ln>
        </p:spPr>
      </p:pic>
      <p:pic>
        <p:nvPicPr>
          <p:cNvPr id="228" name="Google Shape;228;p16"/>
          <p:cNvPicPr preferRelativeResize="0"/>
          <p:nvPr/>
        </p:nvPicPr>
        <p:blipFill rotWithShape="1">
          <a:blip r:embed="rId6">
            <a:alphaModFix/>
          </a:blip>
          <a:srcRect b="0" l="0" r="0" t="0"/>
          <a:stretch/>
        </p:blipFill>
        <p:spPr>
          <a:xfrm>
            <a:off x="808589" y="1710457"/>
            <a:ext cx="10875412" cy="792902"/>
          </a:xfrm>
          <a:prstGeom prst="rect">
            <a:avLst/>
          </a:prstGeom>
          <a:noFill/>
          <a:ln>
            <a:noFill/>
          </a:ln>
        </p:spPr>
      </p:pic>
      <p:pic>
        <p:nvPicPr>
          <p:cNvPr id="229" name="Google Shape;229;p16"/>
          <p:cNvPicPr preferRelativeResize="0"/>
          <p:nvPr/>
        </p:nvPicPr>
        <p:blipFill rotWithShape="1">
          <a:blip r:embed="rId7">
            <a:alphaModFix/>
          </a:blip>
          <a:srcRect b="0" l="0" r="0" t="0"/>
          <a:stretch/>
        </p:blipFill>
        <p:spPr>
          <a:xfrm>
            <a:off x="733638" y="2389759"/>
            <a:ext cx="5460911" cy="3164099"/>
          </a:xfrm>
          <a:prstGeom prst="rect">
            <a:avLst/>
          </a:prstGeom>
          <a:noFill/>
          <a:ln>
            <a:noFill/>
          </a:ln>
        </p:spPr>
      </p:pic>
      <p:pic>
        <p:nvPicPr>
          <p:cNvPr id="230" name="Google Shape;230;p16"/>
          <p:cNvPicPr preferRelativeResize="0"/>
          <p:nvPr/>
        </p:nvPicPr>
        <p:blipFill rotWithShape="1">
          <a:blip r:embed="rId8">
            <a:alphaModFix/>
          </a:blip>
          <a:srcRect b="0" l="0" r="0" t="0"/>
          <a:stretch/>
        </p:blipFill>
        <p:spPr>
          <a:xfrm>
            <a:off x="6964206" y="2416571"/>
            <a:ext cx="4323385" cy="3792637"/>
          </a:xfrm>
          <a:prstGeom prst="rect">
            <a:avLst/>
          </a:prstGeom>
          <a:noFill/>
          <a:ln>
            <a:noFill/>
          </a:ln>
        </p:spPr>
      </p:pic>
      <p:pic>
        <p:nvPicPr>
          <p:cNvPr id="231" name="Google Shape;231;p16"/>
          <p:cNvPicPr preferRelativeResize="0"/>
          <p:nvPr/>
        </p:nvPicPr>
        <p:blipFill rotWithShape="1">
          <a:blip r:embed="rId9">
            <a:alphaModFix/>
          </a:blip>
          <a:srcRect b="0" l="0" r="0" t="0"/>
          <a:stretch/>
        </p:blipFill>
        <p:spPr>
          <a:xfrm>
            <a:off x="718646" y="5400118"/>
            <a:ext cx="6245559" cy="792902"/>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5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17"/>
          <p:cNvPicPr preferRelativeResize="0"/>
          <p:nvPr/>
        </p:nvPicPr>
        <p:blipFill rotWithShape="1">
          <a:blip r:embed="rId3">
            <a:alphaModFix/>
          </a:blip>
          <a:srcRect b="0" l="0" r="0" t="0"/>
          <a:stretch/>
        </p:blipFill>
        <p:spPr>
          <a:xfrm>
            <a:off x="0" y="1673"/>
            <a:ext cx="12192000" cy="6854653"/>
          </a:xfrm>
          <a:prstGeom prst="rect">
            <a:avLst/>
          </a:prstGeom>
          <a:noFill/>
          <a:ln>
            <a:noFill/>
          </a:ln>
        </p:spPr>
      </p:pic>
      <p:sp>
        <p:nvSpPr>
          <p:cNvPr id="237" name="Google Shape;237;p17"/>
          <p:cNvSpPr txBox="1"/>
          <p:nvPr/>
        </p:nvSpPr>
        <p:spPr>
          <a:xfrm>
            <a:off x="4684540" y="3204390"/>
            <a:ext cx="2996419"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VẬN DỤNG</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8"/>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43" name="Google Shape;243;p18"/>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Calibri"/>
              <a:ea typeface="Calibri"/>
              <a:cs typeface="Calibri"/>
              <a:sym typeface="Calibri"/>
            </a:endParaRPr>
          </a:p>
        </p:txBody>
      </p:sp>
      <p:sp>
        <p:nvSpPr>
          <p:cNvPr id="244" name="Google Shape;244;p18"/>
          <p:cNvSpPr txBox="1"/>
          <p:nvPr/>
        </p:nvSpPr>
        <p:spPr>
          <a:xfrm>
            <a:off x="3761878" y="643691"/>
            <a:ext cx="4701800"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3: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CHÈN ẢNH VÀO VĂN BẢN</a:t>
            </a:r>
            <a:endParaRPr/>
          </a:p>
        </p:txBody>
      </p:sp>
      <p:pic>
        <p:nvPicPr>
          <p:cNvPr id="245" name="Google Shape;245;p18"/>
          <p:cNvPicPr preferRelativeResize="0"/>
          <p:nvPr/>
        </p:nvPicPr>
        <p:blipFill rotWithShape="1">
          <a:blip r:embed="rId4">
            <a:alphaModFix/>
          </a:blip>
          <a:srcRect b="0" l="0" r="0" t="0"/>
          <a:stretch/>
        </p:blipFill>
        <p:spPr>
          <a:xfrm>
            <a:off x="792151" y="1588956"/>
            <a:ext cx="3090301" cy="738088"/>
          </a:xfrm>
          <a:prstGeom prst="rect">
            <a:avLst/>
          </a:prstGeom>
          <a:noFill/>
          <a:ln>
            <a:noFill/>
          </a:ln>
        </p:spPr>
      </p:pic>
      <p:sp>
        <p:nvSpPr>
          <p:cNvPr id="246" name="Google Shape;246;p18"/>
          <p:cNvSpPr txBox="1"/>
          <p:nvPr/>
        </p:nvSpPr>
        <p:spPr>
          <a:xfrm>
            <a:off x="476001" y="2335779"/>
            <a:ext cx="11176000" cy="39703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3600" u="none" cap="none" strike="noStrike">
                <a:solidFill>
                  <a:srgbClr val="0000CC"/>
                </a:solidFill>
                <a:latin typeface="Times New Roman"/>
                <a:ea typeface="Times New Roman"/>
                <a:cs typeface="Times New Roman"/>
                <a:sym typeface="Times New Roman"/>
              </a:rPr>
              <a:t>	Lớp em làm một tờ báo tường về chủ đề “Ngày Nhà giáo Việt Nam”. Em hãy tạo một tệp văn bản có nội dung ngắn gọn để đưa vào trang báo tường của lớp. Trong văn bản tạo được, em hãy chèn hình ảnh minh họa và điều chỉnh kích thước, vị trí của ảnh cho phù hợp. Em hãy tìm trên Internet các bức tranh do các bạn học sinh tiểu học vẽ về chủ đề này.</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5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9"/>
          <p:cNvSpPr/>
          <p:nvPr/>
        </p:nvSpPr>
        <p:spPr>
          <a:xfrm>
            <a:off x="287263" y="-1092200"/>
            <a:ext cx="11617477" cy="7740893"/>
          </a:xfrm>
          <a:custGeom>
            <a:rect b="b" l="l" r="r" t="t"/>
            <a:pathLst>
              <a:path extrusionOk="0" h="4114800" w="6650182">
                <a:moveTo>
                  <a:pt x="0" y="0"/>
                </a:moveTo>
                <a:lnTo>
                  <a:pt x="6650182" y="0"/>
                </a:lnTo>
                <a:lnTo>
                  <a:pt x="6650182"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0" sz="4000" u="none" cap="none" strike="noStrike">
              <a:solidFill>
                <a:srgbClr val="0000CC"/>
              </a:solidFill>
              <a:latin typeface="Times New Roman"/>
              <a:ea typeface="Times New Roman"/>
              <a:cs typeface="Times New Roman"/>
              <a:sym typeface="Times New Roman"/>
            </a:endParaRPr>
          </a:p>
        </p:txBody>
      </p:sp>
      <p:sp>
        <p:nvSpPr>
          <p:cNvPr id="253" name="Google Shape;253;p19"/>
          <p:cNvSpPr/>
          <p:nvPr/>
        </p:nvSpPr>
        <p:spPr>
          <a:xfrm>
            <a:off x="609446" y="3269444"/>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A. Home </a:t>
            </a:r>
            <a:endParaRPr b="1" i="0" sz="4000" u="none" cap="none" strike="noStrike">
              <a:solidFill>
                <a:srgbClr val="0000CC"/>
              </a:solidFill>
              <a:latin typeface="Times New Roman"/>
              <a:ea typeface="Times New Roman"/>
              <a:cs typeface="Times New Roman"/>
              <a:sym typeface="Times New Roman"/>
            </a:endParaRPr>
          </a:p>
        </p:txBody>
      </p:sp>
      <p:sp>
        <p:nvSpPr>
          <p:cNvPr id="254" name="Google Shape;254;p19"/>
          <p:cNvSpPr txBox="1"/>
          <p:nvPr/>
        </p:nvSpPr>
        <p:spPr>
          <a:xfrm>
            <a:off x="0" y="1993208"/>
            <a:ext cx="12192000" cy="812723"/>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Câu 1: Lệnh dùng để chèn hình ảnh vào văn bản là:</a:t>
            </a:r>
            <a:endParaRPr b="1" i="0" sz="4000" u="none" cap="none" strike="noStrike">
              <a:solidFill>
                <a:srgbClr val="0000CC"/>
              </a:solidFill>
              <a:latin typeface="Times New Roman"/>
              <a:ea typeface="Times New Roman"/>
              <a:cs typeface="Times New Roman"/>
              <a:sym typeface="Times New Roman"/>
            </a:endParaRPr>
          </a:p>
        </p:txBody>
      </p:sp>
      <p:sp>
        <p:nvSpPr>
          <p:cNvPr id="255" name="Google Shape;255;p19"/>
          <p:cNvSpPr/>
          <p:nvPr/>
        </p:nvSpPr>
        <p:spPr>
          <a:xfrm>
            <a:off x="6197600" y="3269444"/>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B. Insert</a:t>
            </a:r>
            <a:endParaRPr b="1" i="0" sz="4000" u="none" cap="none" strike="noStrike">
              <a:solidFill>
                <a:srgbClr val="0000CC"/>
              </a:solidFill>
              <a:latin typeface="Times New Roman"/>
              <a:ea typeface="Times New Roman"/>
              <a:cs typeface="Times New Roman"/>
              <a:sym typeface="Times New Roman"/>
            </a:endParaRPr>
          </a:p>
        </p:txBody>
      </p:sp>
      <p:sp>
        <p:nvSpPr>
          <p:cNvPr id="256" name="Google Shape;256;p19"/>
          <p:cNvSpPr/>
          <p:nvPr/>
        </p:nvSpPr>
        <p:spPr>
          <a:xfrm>
            <a:off x="609446" y="4930162"/>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 Design</a:t>
            </a:r>
            <a:endParaRPr b="1" i="0" sz="4000" u="none" cap="none" strike="noStrike">
              <a:solidFill>
                <a:srgbClr val="0000CC"/>
              </a:solidFill>
              <a:latin typeface="Times New Roman"/>
              <a:ea typeface="Times New Roman"/>
              <a:cs typeface="Times New Roman"/>
              <a:sym typeface="Times New Roman"/>
            </a:endParaRPr>
          </a:p>
        </p:txBody>
      </p:sp>
      <p:sp>
        <p:nvSpPr>
          <p:cNvPr id="257" name="Google Shape;257;p19"/>
          <p:cNvSpPr/>
          <p:nvPr/>
        </p:nvSpPr>
        <p:spPr>
          <a:xfrm>
            <a:off x="6197600" y="4930162"/>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D. Layout</a:t>
            </a:r>
            <a:endParaRPr b="1" i="0" sz="4000" u="none" cap="none" strike="noStrike">
              <a:solidFill>
                <a:srgbClr val="0000CC"/>
              </a:solidFill>
              <a:latin typeface="Times New Roman"/>
              <a:ea typeface="Times New Roman"/>
              <a:cs typeface="Times New Roman"/>
              <a:sym typeface="Times New Roman"/>
            </a:endParaRPr>
          </a:p>
        </p:txBody>
      </p:sp>
      <p:pic>
        <p:nvPicPr>
          <p:cNvPr id="258" name="Google Shape;258;p19"/>
          <p:cNvPicPr preferRelativeResize="0"/>
          <p:nvPr/>
        </p:nvPicPr>
        <p:blipFill rotWithShape="1">
          <a:blip r:embed="rId4">
            <a:alphaModFix/>
          </a:blip>
          <a:srcRect b="0" l="0" r="0" t="0"/>
          <a:stretch/>
        </p:blipFill>
        <p:spPr>
          <a:xfrm>
            <a:off x="9408675" y="669806"/>
            <a:ext cx="2136626" cy="120751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par>
                                <p:cTn fill="hold" nodeType="with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0"/>
                                        <p:tgtEl>
                                          <p:spTgt spid="2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58"/>
                                        </p:tgtEl>
                                      </p:cBhvr>
                                    </p:animEffect>
                                    <p:set>
                                      <p:cBhvr>
                                        <p:cTn dur="1" fill="hold">
                                          <p:stCondLst>
                                            <p:cond delay="500"/>
                                          </p:stCondLst>
                                        </p:cTn>
                                        <p:tgtEl>
                                          <p:spTgt spid="25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0"/>
          <p:cNvSpPr/>
          <p:nvPr/>
        </p:nvSpPr>
        <p:spPr>
          <a:xfrm>
            <a:off x="287263" y="-1092200"/>
            <a:ext cx="11617477" cy="7740893"/>
          </a:xfrm>
          <a:custGeom>
            <a:rect b="b" l="l" r="r" t="t"/>
            <a:pathLst>
              <a:path extrusionOk="0" h="4114800" w="6650182">
                <a:moveTo>
                  <a:pt x="0" y="0"/>
                </a:moveTo>
                <a:lnTo>
                  <a:pt x="6650182" y="0"/>
                </a:lnTo>
                <a:lnTo>
                  <a:pt x="6650182"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0" sz="4000" u="none" cap="none" strike="noStrike">
              <a:solidFill>
                <a:srgbClr val="0000CC"/>
              </a:solidFill>
              <a:latin typeface="Times New Roman"/>
              <a:ea typeface="Times New Roman"/>
              <a:cs typeface="Times New Roman"/>
              <a:sym typeface="Times New Roman"/>
            </a:endParaRPr>
          </a:p>
        </p:txBody>
      </p:sp>
      <p:sp>
        <p:nvSpPr>
          <p:cNvPr id="265" name="Google Shape;265;p20"/>
          <p:cNvSpPr/>
          <p:nvPr/>
        </p:nvSpPr>
        <p:spPr>
          <a:xfrm>
            <a:off x="609446" y="3242472"/>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A. Cut</a:t>
            </a:r>
            <a:endParaRPr b="1" i="0" sz="4000" u="none" cap="none" strike="noStrike">
              <a:solidFill>
                <a:srgbClr val="0000CC"/>
              </a:solidFill>
              <a:latin typeface="Times New Roman"/>
              <a:ea typeface="Times New Roman"/>
              <a:cs typeface="Times New Roman"/>
              <a:sym typeface="Times New Roman"/>
            </a:endParaRPr>
          </a:p>
        </p:txBody>
      </p:sp>
      <p:sp>
        <p:nvSpPr>
          <p:cNvPr id="266" name="Google Shape;266;p20"/>
          <p:cNvSpPr txBox="1"/>
          <p:nvPr/>
        </p:nvSpPr>
        <p:spPr>
          <a:xfrm>
            <a:off x="646699" y="1845438"/>
            <a:ext cx="10898602" cy="812723"/>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Câu 2: Lệnh dùng để di chuyển hình ảnh là:</a:t>
            </a:r>
            <a:endParaRPr b="1" i="0" sz="4000" u="none" cap="none" strike="noStrike">
              <a:solidFill>
                <a:srgbClr val="0000CC"/>
              </a:solidFill>
              <a:latin typeface="Times New Roman"/>
              <a:ea typeface="Times New Roman"/>
              <a:cs typeface="Times New Roman"/>
              <a:sym typeface="Times New Roman"/>
            </a:endParaRPr>
          </a:p>
        </p:txBody>
      </p:sp>
      <p:sp>
        <p:nvSpPr>
          <p:cNvPr id="267" name="Google Shape;267;p20"/>
          <p:cNvSpPr/>
          <p:nvPr/>
        </p:nvSpPr>
        <p:spPr>
          <a:xfrm>
            <a:off x="6197600" y="3242472"/>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B. Copy</a:t>
            </a:r>
            <a:endParaRPr b="1" i="0" sz="4000" u="none" cap="none" strike="noStrike">
              <a:solidFill>
                <a:srgbClr val="0000CC"/>
              </a:solidFill>
              <a:latin typeface="Times New Roman"/>
              <a:ea typeface="Times New Roman"/>
              <a:cs typeface="Times New Roman"/>
              <a:sym typeface="Times New Roman"/>
            </a:endParaRPr>
          </a:p>
        </p:txBody>
      </p:sp>
      <p:sp>
        <p:nvSpPr>
          <p:cNvPr id="268" name="Google Shape;268;p20"/>
          <p:cNvSpPr/>
          <p:nvPr/>
        </p:nvSpPr>
        <p:spPr>
          <a:xfrm>
            <a:off x="609446" y="4882396"/>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 Paste</a:t>
            </a:r>
            <a:endParaRPr b="1" i="0" sz="4000" u="none" cap="none" strike="noStrike">
              <a:solidFill>
                <a:srgbClr val="0000CC"/>
              </a:solidFill>
              <a:latin typeface="Times New Roman"/>
              <a:ea typeface="Times New Roman"/>
              <a:cs typeface="Times New Roman"/>
              <a:sym typeface="Times New Roman"/>
            </a:endParaRPr>
          </a:p>
        </p:txBody>
      </p:sp>
      <p:sp>
        <p:nvSpPr>
          <p:cNvPr id="269" name="Google Shape;269;p20"/>
          <p:cNvSpPr/>
          <p:nvPr/>
        </p:nvSpPr>
        <p:spPr>
          <a:xfrm>
            <a:off x="6197600" y="4882396"/>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D. Delete</a:t>
            </a:r>
            <a:endParaRPr b="1" i="0" sz="4000" u="none" cap="none" strike="noStrike">
              <a:solidFill>
                <a:srgbClr val="0000CC"/>
              </a:solidFill>
              <a:latin typeface="Times New Roman"/>
              <a:ea typeface="Times New Roman"/>
              <a:cs typeface="Times New Roman"/>
              <a:sym typeface="Times New Roman"/>
            </a:endParaRPr>
          </a:p>
        </p:txBody>
      </p:sp>
      <p:pic>
        <p:nvPicPr>
          <p:cNvPr id="270" name="Google Shape;270;p20"/>
          <p:cNvPicPr preferRelativeResize="0"/>
          <p:nvPr/>
        </p:nvPicPr>
        <p:blipFill rotWithShape="1">
          <a:blip r:embed="rId4">
            <a:alphaModFix/>
          </a:blip>
          <a:srcRect b="0" l="0" r="0" t="0"/>
          <a:stretch/>
        </p:blipFill>
        <p:spPr>
          <a:xfrm>
            <a:off x="9408675" y="669806"/>
            <a:ext cx="2136626" cy="120751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
                                        <p:tgtEl>
                                          <p:spTgt spid="266"/>
                                        </p:tgtEl>
                                      </p:cBhvr>
                                    </p:animEffect>
                                  </p:childTnLst>
                                </p:cTn>
                              </p:par>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
                                        <p:tgtEl>
                                          <p:spTgt spid="265"/>
                                        </p:tgtEl>
                                      </p:cBhvr>
                                    </p:animEffect>
                                  </p:childTnLst>
                                </p:cTn>
                              </p:par>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par>
                                <p:cTn fill="hold" nodeType="with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0"/>
                                        <p:tgtEl>
                                          <p:spTgt spid="2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70"/>
                                        </p:tgtEl>
                                      </p:cBhvr>
                                    </p:animEffect>
                                    <p:set>
                                      <p:cBhvr>
                                        <p:cTn dur="1" fill="hold">
                                          <p:stCondLst>
                                            <p:cond delay="500"/>
                                          </p:stCondLst>
                                        </p:cTn>
                                        <p:tgtEl>
                                          <p:spTgt spid="270"/>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96" name="Google Shape;96;p2"/>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97" name="Google Shape;97;p2"/>
          <p:cNvSpPr txBox="1"/>
          <p:nvPr/>
        </p:nvSpPr>
        <p:spPr>
          <a:xfrm>
            <a:off x="1407526" y="3810595"/>
            <a:ext cx="4495343"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US" sz="3200" u="none" cap="none" strike="noStrike">
                <a:solidFill>
                  <a:srgbClr val="FF0000"/>
                </a:solidFill>
                <a:latin typeface="Times New Roman"/>
                <a:ea typeface="Times New Roman"/>
                <a:cs typeface="Times New Roman"/>
                <a:sym typeface="Times New Roman"/>
              </a:rPr>
              <a:t>Học xong bài này, em sẽ:</a:t>
            </a:r>
            <a:endParaRPr b="1" i="1" sz="3200" u="none" cap="none" strike="noStrike">
              <a:solidFill>
                <a:srgbClr val="0000CC"/>
              </a:solidFill>
              <a:latin typeface="Times New Roman"/>
              <a:ea typeface="Times New Roman"/>
              <a:cs typeface="Times New Roman"/>
              <a:sym typeface="Times New Roman"/>
            </a:endParaRPr>
          </a:p>
        </p:txBody>
      </p:sp>
      <p:sp>
        <p:nvSpPr>
          <p:cNvPr id="98" name="Google Shape;98;p2"/>
          <p:cNvSpPr txBox="1"/>
          <p:nvPr/>
        </p:nvSpPr>
        <p:spPr>
          <a:xfrm>
            <a:off x="987803" y="4490565"/>
            <a:ext cx="10554624"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US" sz="3200" u="none" cap="none" strike="noStrike">
                <a:solidFill>
                  <a:srgbClr val="FF0000"/>
                </a:solidFill>
                <a:latin typeface="Times New Roman"/>
                <a:ea typeface="Times New Roman"/>
                <a:cs typeface="Times New Roman"/>
                <a:sym typeface="Times New Roman"/>
              </a:rPr>
              <a:t>	Thực hiện thành thạo thao tác chèn ảnh vào văn bản.</a:t>
            </a:r>
            <a:endParaRPr b="1" i="1" sz="3200" u="none" cap="none" strike="noStrike">
              <a:solidFill>
                <a:srgbClr val="0000CC"/>
              </a:solidFill>
              <a:latin typeface="Times New Roman"/>
              <a:ea typeface="Times New Roman"/>
              <a:cs typeface="Times New Roman"/>
              <a:sym typeface="Times New Roman"/>
            </a:endParaRPr>
          </a:p>
        </p:txBody>
      </p:sp>
      <p:pic>
        <p:nvPicPr>
          <p:cNvPr id="99" name="Google Shape;99;p2"/>
          <p:cNvPicPr preferRelativeResize="0"/>
          <p:nvPr/>
        </p:nvPicPr>
        <p:blipFill rotWithShape="1">
          <a:blip r:embed="rId4">
            <a:alphaModFix/>
          </a:blip>
          <a:srcRect b="0" l="0" r="0" t="0"/>
          <a:stretch/>
        </p:blipFill>
        <p:spPr>
          <a:xfrm>
            <a:off x="508000" y="635000"/>
            <a:ext cx="11175999" cy="2932659"/>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1"/>
          <p:cNvSpPr/>
          <p:nvPr/>
        </p:nvSpPr>
        <p:spPr>
          <a:xfrm>
            <a:off x="287263" y="-1092200"/>
            <a:ext cx="11617477" cy="7740893"/>
          </a:xfrm>
          <a:custGeom>
            <a:rect b="b" l="l" r="r" t="t"/>
            <a:pathLst>
              <a:path extrusionOk="0" h="4114800" w="6650182">
                <a:moveTo>
                  <a:pt x="0" y="0"/>
                </a:moveTo>
                <a:lnTo>
                  <a:pt x="6650182" y="0"/>
                </a:lnTo>
                <a:lnTo>
                  <a:pt x="6650182"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0" sz="4000" u="none" cap="none" strike="noStrike">
              <a:solidFill>
                <a:srgbClr val="0000CC"/>
              </a:solidFill>
              <a:latin typeface="Times New Roman"/>
              <a:ea typeface="Times New Roman"/>
              <a:cs typeface="Times New Roman"/>
              <a:sym typeface="Times New Roman"/>
            </a:endParaRPr>
          </a:p>
        </p:txBody>
      </p:sp>
      <p:sp>
        <p:nvSpPr>
          <p:cNvPr id="277" name="Google Shape;277;p21"/>
          <p:cNvSpPr/>
          <p:nvPr/>
        </p:nvSpPr>
        <p:spPr>
          <a:xfrm>
            <a:off x="609446" y="3485576"/>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A. Cut</a:t>
            </a:r>
            <a:endParaRPr b="1" i="0" sz="4000" u="none" cap="none" strike="noStrike">
              <a:solidFill>
                <a:srgbClr val="0000CC"/>
              </a:solidFill>
              <a:latin typeface="Times New Roman"/>
              <a:ea typeface="Times New Roman"/>
              <a:cs typeface="Times New Roman"/>
              <a:sym typeface="Times New Roman"/>
            </a:endParaRPr>
          </a:p>
        </p:txBody>
      </p:sp>
      <p:sp>
        <p:nvSpPr>
          <p:cNvPr id="278" name="Google Shape;278;p21"/>
          <p:cNvSpPr txBox="1"/>
          <p:nvPr/>
        </p:nvSpPr>
        <p:spPr>
          <a:xfrm>
            <a:off x="441108" y="2047750"/>
            <a:ext cx="11326172" cy="812723"/>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Câu 3: Lệnh dùng để dán hình ảnh sau khi copy là:</a:t>
            </a:r>
            <a:endParaRPr b="1" i="0" sz="4000" u="none" cap="none" strike="noStrike">
              <a:solidFill>
                <a:srgbClr val="0000CC"/>
              </a:solidFill>
              <a:latin typeface="Times New Roman"/>
              <a:ea typeface="Times New Roman"/>
              <a:cs typeface="Times New Roman"/>
              <a:sym typeface="Times New Roman"/>
            </a:endParaRPr>
          </a:p>
        </p:txBody>
      </p:sp>
      <p:sp>
        <p:nvSpPr>
          <p:cNvPr id="279" name="Google Shape;279;p21"/>
          <p:cNvSpPr/>
          <p:nvPr/>
        </p:nvSpPr>
        <p:spPr>
          <a:xfrm>
            <a:off x="6197600" y="3485576"/>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B. Copy</a:t>
            </a:r>
            <a:endParaRPr b="1" i="0" sz="4000" u="none" cap="none" strike="noStrike">
              <a:solidFill>
                <a:srgbClr val="0000CC"/>
              </a:solidFill>
              <a:latin typeface="Times New Roman"/>
              <a:ea typeface="Times New Roman"/>
              <a:cs typeface="Times New Roman"/>
              <a:sym typeface="Times New Roman"/>
            </a:endParaRPr>
          </a:p>
        </p:txBody>
      </p:sp>
      <p:sp>
        <p:nvSpPr>
          <p:cNvPr id="280" name="Google Shape;280;p21"/>
          <p:cNvSpPr/>
          <p:nvPr/>
        </p:nvSpPr>
        <p:spPr>
          <a:xfrm>
            <a:off x="609446" y="5037274"/>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 Paste</a:t>
            </a:r>
            <a:endParaRPr b="1" i="0" sz="4000" u="none" cap="none" strike="noStrike">
              <a:solidFill>
                <a:srgbClr val="0000CC"/>
              </a:solidFill>
              <a:latin typeface="Times New Roman"/>
              <a:ea typeface="Times New Roman"/>
              <a:cs typeface="Times New Roman"/>
              <a:sym typeface="Times New Roman"/>
            </a:endParaRPr>
          </a:p>
        </p:txBody>
      </p:sp>
      <p:sp>
        <p:nvSpPr>
          <p:cNvPr id="281" name="Google Shape;281;p21"/>
          <p:cNvSpPr/>
          <p:nvPr/>
        </p:nvSpPr>
        <p:spPr>
          <a:xfrm>
            <a:off x="6197600" y="5037274"/>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D. Delete</a:t>
            </a:r>
            <a:endParaRPr b="1" i="0" sz="4000" u="none" cap="none" strike="noStrike">
              <a:solidFill>
                <a:srgbClr val="0000CC"/>
              </a:solidFill>
              <a:latin typeface="Times New Roman"/>
              <a:ea typeface="Times New Roman"/>
              <a:cs typeface="Times New Roman"/>
              <a:sym typeface="Times New Roman"/>
            </a:endParaRPr>
          </a:p>
        </p:txBody>
      </p:sp>
      <p:pic>
        <p:nvPicPr>
          <p:cNvPr id="282" name="Google Shape;282;p21"/>
          <p:cNvPicPr preferRelativeResize="0"/>
          <p:nvPr/>
        </p:nvPicPr>
        <p:blipFill rotWithShape="1">
          <a:blip r:embed="rId4">
            <a:alphaModFix/>
          </a:blip>
          <a:srcRect b="0" l="0" r="0" t="0"/>
          <a:stretch/>
        </p:blipFill>
        <p:spPr>
          <a:xfrm>
            <a:off x="9408675" y="669806"/>
            <a:ext cx="2136626" cy="120751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
                                        <p:tgtEl>
                                          <p:spTgt spid="280"/>
                                        </p:tgtEl>
                                      </p:cBhvr>
                                    </p:animEffect>
                                  </p:childTnLst>
                                </p:cTn>
                              </p:par>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500"/>
                                        <p:tgtEl>
                                          <p:spTgt spid="279"/>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500"/>
                                        <p:tgtEl>
                                          <p:spTgt spid="2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
                                        <p:tgtEl>
                                          <p:spTgt spid="2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0"/>
                                        <p:tgtEl>
                                          <p:spTgt spid="2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82"/>
                                        </p:tgtEl>
                                      </p:cBhvr>
                                    </p:animEffect>
                                    <p:set>
                                      <p:cBhvr>
                                        <p:cTn dur="1" fill="hold">
                                          <p:stCondLst>
                                            <p:cond delay="500"/>
                                          </p:stCondLst>
                                        </p:cTn>
                                        <p:tgtEl>
                                          <p:spTgt spid="28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2"/>
          <p:cNvSpPr/>
          <p:nvPr/>
        </p:nvSpPr>
        <p:spPr>
          <a:xfrm>
            <a:off x="287263" y="-1092200"/>
            <a:ext cx="11617477" cy="7740893"/>
          </a:xfrm>
          <a:custGeom>
            <a:rect b="b" l="l" r="r" t="t"/>
            <a:pathLst>
              <a:path extrusionOk="0" h="4114800" w="6650182">
                <a:moveTo>
                  <a:pt x="0" y="0"/>
                </a:moveTo>
                <a:lnTo>
                  <a:pt x="6650182" y="0"/>
                </a:lnTo>
                <a:lnTo>
                  <a:pt x="6650182"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0" sz="4000" u="none" cap="none" strike="noStrike">
              <a:solidFill>
                <a:srgbClr val="0000CC"/>
              </a:solidFill>
              <a:latin typeface="Times New Roman"/>
              <a:ea typeface="Times New Roman"/>
              <a:cs typeface="Times New Roman"/>
              <a:sym typeface="Times New Roman"/>
            </a:endParaRPr>
          </a:p>
        </p:txBody>
      </p:sp>
      <p:sp>
        <p:nvSpPr>
          <p:cNvPr id="289" name="Google Shape;289;p22"/>
          <p:cNvSpPr/>
          <p:nvPr/>
        </p:nvSpPr>
        <p:spPr>
          <a:xfrm>
            <a:off x="609446" y="3485576"/>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A. Cut</a:t>
            </a:r>
            <a:endParaRPr b="1" i="0" sz="4000" u="none" cap="none" strike="noStrike">
              <a:solidFill>
                <a:srgbClr val="0000CC"/>
              </a:solidFill>
              <a:latin typeface="Times New Roman"/>
              <a:ea typeface="Times New Roman"/>
              <a:cs typeface="Times New Roman"/>
              <a:sym typeface="Times New Roman"/>
            </a:endParaRPr>
          </a:p>
        </p:txBody>
      </p:sp>
      <p:sp>
        <p:nvSpPr>
          <p:cNvPr id="290" name="Google Shape;290;p22"/>
          <p:cNvSpPr txBox="1"/>
          <p:nvPr/>
        </p:nvSpPr>
        <p:spPr>
          <a:xfrm>
            <a:off x="4916" y="2252921"/>
            <a:ext cx="12192000" cy="812723"/>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Câu 4: Lệnh dùng để xóa hình ảnh là:</a:t>
            </a:r>
            <a:endParaRPr b="1" i="0" sz="4000" u="none" cap="none" strike="noStrike">
              <a:solidFill>
                <a:srgbClr val="0000CC"/>
              </a:solidFill>
              <a:latin typeface="Times New Roman"/>
              <a:ea typeface="Times New Roman"/>
              <a:cs typeface="Times New Roman"/>
              <a:sym typeface="Times New Roman"/>
            </a:endParaRPr>
          </a:p>
        </p:txBody>
      </p:sp>
      <p:sp>
        <p:nvSpPr>
          <p:cNvPr id="291" name="Google Shape;291;p22"/>
          <p:cNvSpPr/>
          <p:nvPr/>
        </p:nvSpPr>
        <p:spPr>
          <a:xfrm>
            <a:off x="6197600" y="3485576"/>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B. Copy</a:t>
            </a:r>
            <a:endParaRPr b="1" i="0" sz="4000" u="none" cap="none" strike="noStrike">
              <a:solidFill>
                <a:srgbClr val="0000CC"/>
              </a:solidFill>
              <a:latin typeface="Times New Roman"/>
              <a:ea typeface="Times New Roman"/>
              <a:cs typeface="Times New Roman"/>
              <a:sym typeface="Times New Roman"/>
            </a:endParaRPr>
          </a:p>
        </p:txBody>
      </p:sp>
      <p:sp>
        <p:nvSpPr>
          <p:cNvPr id="292" name="Google Shape;292;p22"/>
          <p:cNvSpPr/>
          <p:nvPr/>
        </p:nvSpPr>
        <p:spPr>
          <a:xfrm>
            <a:off x="609446" y="5037274"/>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 Paste</a:t>
            </a:r>
            <a:endParaRPr b="1" i="0" sz="4000" u="none" cap="none" strike="noStrike">
              <a:solidFill>
                <a:srgbClr val="0000CC"/>
              </a:solidFill>
              <a:latin typeface="Times New Roman"/>
              <a:ea typeface="Times New Roman"/>
              <a:cs typeface="Times New Roman"/>
              <a:sym typeface="Times New Roman"/>
            </a:endParaRPr>
          </a:p>
        </p:txBody>
      </p:sp>
      <p:sp>
        <p:nvSpPr>
          <p:cNvPr id="293" name="Google Shape;293;p22"/>
          <p:cNvSpPr/>
          <p:nvPr/>
        </p:nvSpPr>
        <p:spPr>
          <a:xfrm>
            <a:off x="6197600" y="5037274"/>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D. Delete</a:t>
            </a:r>
            <a:endParaRPr b="1" i="0" sz="4000" u="none" cap="none" strike="noStrike">
              <a:solidFill>
                <a:srgbClr val="0000CC"/>
              </a:solidFill>
              <a:latin typeface="Times New Roman"/>
              <a:ea typeface="Times New Roman"/>
              <a:cs typeface="Times New Roman"/>
              <a:sym typeface="Times New Roman"/>
            </a:endParaRPr>
          </a:p>
        </p:txBody>
      </p:sp>
      <p:pic>
        <p:nvPicPr>
          <p:cNvPr id="294" name="Google Shape;294;p22"/>
          <p:cNvPicPr preferRelativeResize="0"/>
          <p:nvPr/>
        </p:nvPicPr>
        <p:blipFill rotWithShape="1">
          <a:blip r:embed="rId4">
            <a:alphaModFix/>
          </a:blip>
          <a:srcRect b="0" l="0" r="0" t="0"/>
          <a:stretch/>
        </p:blipFill>
        <p:spPr>
          <a:xfrm>
            <a:off x="9408675" y="669806"/>
            <a:ext cx="2136626" cy="120751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par>
                                <p:cTn fill="hold" nodeType="with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0"/>
                                        <p:tgtEl>
                                          <p:spTgt spid="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94"/>
                                        </p:tgtEl>
                                      </p:cBhvr>
                                    </p:animEffect>
                                    <p:set>
                                      <p:cBhvr>
                                        <p:cTn dur="1" fill="hold">
                                          <p:stCondLst>
                                            <p:cond delay="500"/>
                                          </p:stCondLst>
                                        </p:cTn>
                                        <p:tgtEl>
                                          <p:spTgt spid="29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3"/>
          <p:cNvSpPr/>
          <p:nvPr/>
        </p:nvSpPr>
        <p:spPr>
          <a:xfrm>
            <a:off x="287263" y="-1092200"/>
            <a:ext cx="11617477" cy="7740893"/>
          </a:xfrm>
          <a:custGeom>
            <a:rect b="b" l="l" r="r" t="t"/>
            <a:pathLst>
              <a:path extrusionOk="0" h="4114800" w="6650182">
                <a:moveTo>
                  <a:pt x="0" y="0"/>
                </a:moveTo>
                <a:lnTo>
                  <a:pt x="6650182" y="0"/>
                </a:lnTo>
                <a:lnTo>
                  <a:pt x="6650182" y="4114800"/>
                </a:lnTo>
                <a:lnTo>
                  <a:pt x="0" y="411480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0" sz="4000" u="none" cap="none" strike="noStrike">
              <a:solidFill>
                <a:srgbClr val="0000CC"/>
              </a:solidFill>
              <a:latin typeface="Times New Roman"/>
              <a:ea typeface="Times New Roman"/>
              <a:cs typeface="Times New Roman"/>
              <a:sym typeface="Times New Roman"/>
            </a:endParaRPr>
          </a:p>
        </p:txBody>
      </p:sp>
      <p:sp>
        <p:nvSpPr>
          <p:cNvPr id="301" name="Google Shape;301;p23"/>
          <p:cNvSpPr/>
          <p:nvPr/>
        </p:nvSpPr>
        <p:spPr>
          <a:xfrm>
            <a:off x="609446" y="3269444"/>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A. Cut </a:t>
            </a:r>
            <a:endParaRPr b="1" i="0" sz="4000" u="none" cap="none" strike="noStrike">
              <a:solidFill>
                <a:srgbClr val="0000CC"/>
              </a:solidFill>
              <a:latin typeface="Times New Roman"/>
              <a:ea typeface="Times New Roman"/>
              <a:cs typeface="Times New Roman"/>
              <a:sym typeface="Times New Roman"/>
            </a:endParaRPr>
          </a:p>
        </p:txBody>
      </p:sp>
      <p:sp>
        <p:nvSpPr>
          <p:cNvPr id="302" name="Google Shape;302;p23"/>
          <p:cNvSpPr txBox="1"/>
          <p:nvPr/>
        </p:nvSpPr>
        <p:spPr>
          <a:xfrm>
            <a:off x="554182" y="1974920"/>
            <a:ext cx="11083636" cy="812723"/>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Câu 5: Lệnh dùng để sao chép hình ảnh là:</a:t>
            </a:r>
            <a:endParaRPr b="1" i="0" sz="4000" u="none" cap="none" strike="noStrike">
              <a:solidFill>
                <a:srgbClr val="0000CC"/>
              </a:solidFill>
              <a:latin typeface="Times New Roman"/>
              <a:ea typeface="Times New Roman"/>
              <a:cs typeface="Times New Roman"/>
              <a:sym typeface="Times New Roman"/>
            </a:endParaRPr>
          </a:p>
        </p:txBody>
      </p:sp>
      <p:sp>
        <p:nvSpPr>
          <p:cNvPr id="303" name="Google Shape;303;p23"/>
          <p:cNvSpPr/>
          <p:nvPr/>
        </p:nvSpPr>
        <p:spPr>
          <a:xfrm>
            <a:off x="6197600" y="3269444"/>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B. Copy</a:t>
            </a:r>
            <a:endParaRPr b="1" i="0" sz="4000" u="none" cap="none" strike="noStrike">
              <a:solidFill>
                <a:srgbClr val="0000CC"/>
              </a:solidFill>
              <a:latin typeface="Times New Roman"/>
              <a:ea typeface="Times New Roman"/>
              <a:cs typeface="Times New Roman"/>
              <a:sym typeface="Times New Roman"/>
            </a:endParaRPr>
          </a:p>
        </p:txBody>
      </p:sp>
      <p:sp>
        <p:nvSpPr>
          <p:cNvPr id="304" name="Google Shape;304;p23"/>
          <p:cNvSpPr/>
          <p:nvPr/>
        </p:nvSpPr>
        <p:spPr>
          <a:xfrm>
            <a:off x="609446" y="4930162"/>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C. Paste</a:t>
            </a:r>
            <a:endParaRPr b="1" i="0" sz="4000" u="none" cap="none" strike="noStrike">
              <a:solidFill>
                <a:srgbClr val="0000CC"/>
              </a:solidFill>
              <a:latin typeface="Times New Roman"/>
              <a:ea typeface="Times New Roman"/>
              <a:cs typeface="Times New Roman"/>
              <a:sym typeface="Times New Roman"/>
            </a:endParaRPr>
          </a:p>
        </p:txBody>
      </p:sp>
      <p:sp>
        <p:nvSpPr>
          <p:cNvPr id="305" name="Google Shape;305;p23"/>
          <p:cNvSpPr/>
          <p:nvPr/>
        </p:nvSpPr>
        <p:spPr>
          <a:xfrm>
            <a:off x="6197600" y="4930162"/>
            <a:ext cx="5333846" cy="1263317"/>
          </a:xfrm>
          <a:prstGeom prst="roundRect">
            <a:avLst>
              <a:gd fmla="val 16667" name="adj"/>
            </a:avLst>
          </a:prstGeom>
          <a:solidFill>
            <a:schemeClr val="lt1"/>
          </a:solidFill>
          <a:ln cap="flat" cmpd="sng" w="1905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D. Delete</a:t>
            </a:r>
            <a:endParaRPr b="1" i="0" sz="4000" u="none" cap="none" strike="noStrike">
              <a:solidFill>
                <a:srgbClr val="0000CC"/>
              </a:solidFill>
              <a:latin typeface="Times New Roman"/>
              <a:ea typeface="Times New Roman"/>
              <a:cs typeface="Times New Roman"/>
              <a:sym typeface="Times New Roman"/>
            </a:endParaRPr>
          </a:p>
        </p:txBody>
      </p:sp>
      <p:pic>
        <p:nvPicPr>
          <p:cNvPr id="306" name="Google Shape;306;p23"/>
          <p:cNvPicPr preferRelativeResize="0"/>
          <p:nvPr/>
        </p:nvPicPr>
        <p:blipFill rotWithShape="1">
          <a:blip r:embed="rId4">
            <a:alphaModFix/>
          </a:blip>
          <a:srcRect b="0" l="0" r="0" t="0"/>
          <a:stretch/>
        </p:blipFill>
        <p:spPr>
          <a:xfrm>
            <a:off x="9408675" y="669806"/>
            <a:ext cx="2136626" cy="120751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par>
                                <p:cTn fill="hold" nodeType="with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par>
                                <p:cTn fill="hold" nodeType="with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par>
                                <p:cTn fill="hold" nodeType="with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500"/>
                                        <p:tgtEl>
                                          <p:spTgt spid="3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5000"/>
                                        <p:tgtEl>
                                          <p:spTgt spid="3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06"/>
                                        </p:tgtEl>
                                      </p:cBhvr>
                                    </p:animEffect>
                                    <p:set>
                                      <p:cBhvr>
                                        <p:cTn dur="1" fill="hold">
                                          <p:stCondLst>
                                            <p:cond delay="500"/>
                                          </p:stCondLst>
                                        </p:cTn>
                                        <p:tgtEl>
                                          <p:spTgt spid="30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4"/>
          <p:cNvSpPr/>
          <p:nvPr/>
        </p:nvSpPr>
        <p:spPr>
          <a:xfrm>
            <a:off x="0" y="0"/>
            <a:ext cx="12192000" cy="3505200"/>
          </a:xfrm>
          <a:prstGeom prst="rect">
            <a:avLst/>
          </a:prstGeom>
          <a:solidFill>
            <a:srgbClr val="FFFF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sun14[1]" id="312" name="Google Shape;312;p24"/>
          <p:cNvPicPr preferRelativeResize="0"/>
          <p:nvPr/>
        </p:nvPicPr>
        <p:blipFill rotWithShape="1">
          <a:blip r:embed="rId3">
            <a:alphaModFix/>
          </a:blip>
          <a:srcRect b="0" l="0" r="0" t="0"/>
          <a:stretch/>
        </p:blipFill>
        <p:spPr>
          <a:xfrm>
            <a:off x="8915400" y="152400"/>
            <a:ext cx="1428750" cy="1238250"/>
          </a:xfrm>
          <a:prstGeom prst="rect">
            <a:avLst/>
          </a:prstGeom>
          <a:noFill/>
          <a:ln>
            <a:noFill/>
          </a:ln>
        </p:spPr>
      </p:pic>
      <p:pic>
        <p:nvPicPr>
          <p:cNvPr descr="TREE2" id="313" name="Google Shape;313;p24"/>
          <p:cNvPicPr preferRelativeResize="0"/>
          <p:nvPr/>
        </p:nvPicPr>
        <p:blipFill rotWithShape="1">
          <a:blip r:embed="rId4">
            <a:alphaModFix/>
          </a:blip>
          <a:srcRect b="0" l="0" r="0" t="0"/>
          <a:stretch/>
        </p:blipFill>
        <p:spPr>
          <a:xfrm>
            <a:off x="2971801" y="381000"/>
            <a:ext cx="2270125" cy="2425700"/>
          </a:xfrm>
          <a:prstGeom prst="rect">
            <a:avLst/>
          </a:prstGeom>
          <a:noFill/>
          <a:ln>
            <a:noFill/>
          </a:ln>
        </p:spPr>
      </p:pic>
      <p:grpSp>
        <p:nvGrpSpPr>
          <p:cNvPr id="314" name="Google Shape;314;p24"/>
          <p:cNvGrpSpPr/>
          <p:nvPr/>
        </p:nvGrpSpPr>
        <p:grpSpPr>
          <a:xfrm>
            <a:off x="1524000" y="2057400"/>
            <a:ext cx="9144000" cy="1447800"/>
            <a:chOff x="0" y="1248"/>
            <a:chExt cx="4651" cy="763"/>
          </a:xfrm>
        </p:grpSpPr>
        <p:pic>
          <p:nvPicPr>
            <p:cNvPr descr="BHOMES4" id="315" name="Google Shape;315;p24"/>
            <p:cNvPicPr preferRelativeResize="0"/>
            <p:nvPr/>
          </p:nvPicPr>
          <p:blipFill rotWithShape="1">
            <a:blip r:embed="rId5">
              <a:alphaModFix/>
            </a:blip>
            <a:srcRect b="0" l="0" r="0" t="0"/>
            <a:stretch/>
          </p:blipFill>
          <p:spPr>
            <a:xfrm>
              <a:off x="0" y="1248"/>
              <a:ext cx="1174" cy="750"/>
            </a:xfrm>
            <a:prstGeom prst="rect">
              <a:avLst/>
            </a:prstGeom>
            <a:noFill/>
            <a:ln>
              <a:noFill/>
            </a:ln>
          </p:spPr>
        </p:pic>
        <p:pic>
          <p:nvPicPr>
            <p:cNvPr descr="BHOMES1" id="316" name="Google Shape;316;p24"/>
            <p:cNvPicPr preferRelativeResize="0"/>
            <p:nvPr/>
          </p:nvPicPr>
          <p:blipFill rotWithShape="1">
            <a:blip r:embed="rId6">
              <a:alphaModFix/>
            </a:blip>
            <a:srcRect b="0" l="0" r="0" t="0"/>
            <a:stretch/>
          </p:blipFill>
          <p:spPr>
            <a:xfrm>
              <a:off x="1164" y="1368"/>
              <a:ext cx="1183" cy="626"/>
            </a:xfrm>
            <a:prstGeom prst="rect">
              <a:avLst/>
            </a:prstGeom>
            <a:noFill/>
            <a:ln>
              <a:noFill/>
            </a:ln>
          </p:spPr>
        </p:pic>
        <p:pic>
          <p:nvPicPr>
            <p:cNvPr descr="BHOMES2" id="317" name="Google Shape;317;p24"/>
            <p:cNvPicPr preferRelativeResize="0"/>
            <p:nvPr/>
          </p:nvPicPr>
          <p:blipFill rotWithShape="1">
            <a:blip r:embed="rId7">
              <a:alphaModFix/>
            </a:blip>
            <a:srcRect b="0" l="0" r="0" t="0"/>
            <a:stretch/>
          </p:blipFill>
          <p:spPr>
            <a:xfrm>
              <a:off x="2328" y="1260"/>
              <a:ext cx="1171" cy="751"/>
            </a:xfrm>
            <a:prstGeom prst="rect">
              <a:avLst/>
            </a:prstGeom>
            <a:noFill/>
            <a:ln>
              <a:noFill/>
            </a:ln>
          </p:spPr>
        </p:pic>
        <p:pic>
          <p:nvPicPr>
            <p:cNvPr descr="BHOMES3" id="318" name="Google Shape;318;p24"/>
            <p:cNvPicPr preferRelativeResize="0"/>
            <p:nvPr/>
          </p:nvPicPr>
          <p:blipFill rotWithShape="1">
            <a:blip r:embed="rId8">
              <a:alphaModFix/>
            </a:blip>
            <a:srcRect b="0" l="0" r="0" t="0"/>
            <a:stretch/>
          </p:blipFill>
          <p:spPr>
            <a:xfrm>
              <a:off x="3480" y="1248"/>
              <a:ext cx="1171" cy="753"/>
            </a:xfrm>
            <a:prstGeom prst="rect">
              <a:avLst/>
            </a:prstGeom>
            <a:noFill/>
            <a:ln>
              <a:noFill/>
            </a:ln>
          </p:spPr>
        </p:pic>
      </p:grpSp>
      <p:sp>
        <p:nvSpPr>
          <p:cNvPr id="319" name="Google Shape;319;p24"/>
          <p:cNvSpPr/>
          <p:nvPr/>
        </p:nvSpPr>
        <p:spPr>
          <a:xfrm>
            <a:off x="0" y="3505200"/>
            <a:ext cx="12192000" cy="3429000"/>
          </a:xfrm>
          <a:prstGeom prst="rect">
            <a:avLst/>
          </a:prstGeom>
          <a:solidFill>
            <a:srgbClr val="66CC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0" name="Google Shape;320;p24"/>
          <p:cNvSpPr/>
          <p:nvPr/>
        </p:nvSpPr>
        <p:spPr>
          <a:xfrm>
            <a:off x="3219450" y="4033685"/>
            <a:ext cx="5695950" cy="1828800"/>
          </a:xfrm>
          <a:prstGeom prst="rect">
            <a:avLst/>
          </a:prstGeom>
        </p:spPr>
        <p:txBody>
          <a:bodyPr>
            <a:prstTxWarp prst="textPlain"/>
          </a:bodyPr>
          <a:lstStyle/>
          <a:p>
            <a:pPr lvl="0" algn="ctr"/>
            <a:r>
              <a:rPr b="1" i="0">
                <a:ln cap="flat" cmpd="sng" w="12700">
                  <a:solidFill>
                    <a:srgbClr val="EAEAEA"/>
                  </a:solidFill>
                  <a:prstDash val="solid"/>
                  <a:round/>
                  <a:headEnd len="sm" w="sm" type="none"/>
                  <a:tailEnd len="sm" w="sm" type="none"/>
                </a:ln>
                <a:gradFill>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0"/>
                </a:gradFill>
                <a:latin typeface="Times New Roman"/>
              </a:rPr>
              <a:t>HƯỚNG DẪN VỀ NHÀ</a:t>
            </a:r>
          </a:p>
        </p:txBody>
      </p:sp>
      <p:sp>
        <p:nvSpPr>
          <p:cNvPr id="321" name="Google Shape;321;p24"/>
          <p:cNvSpPr txBox="1"/>
          <p:nvPr/>
        </p:nvSpPr>
        <p:spPr>
          <a:xfrm>
            <a:off x="91941" y="5089526"/>
            <a:ext cx="12031200" cy="585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0000CC"/>
              </a:buClr>
              <a:buSzPts val="3200"/>
              <a:buFont typeface="Noto Sans Symbols"/>
              <a:buNone/>
            </a:pPr>
            <a:r>
              <a:rPr b="1" lang="en-US" sz="3200" u="none">
                <a:solidFill>
                  <a:srgbClr val="0000CC"/>
                </a:solidFill>
                <a:latin typeface="Times New Roman"/>
                <a:ea typeface="Times New Roman"/>
                <a:cs typeface="Times New Roman"/>
                <a:sym typeface="Times New Roman"/>
              </a:rPr>
              <a:t>Chuẩn bị bài sau: </a:t>
            </a:r>
            <a:r>
              <a:rPr b="1" lang="en-US" sz="3200" u="none">
                <a:solidFill>
                  <a:srgbClr val="FF0000"/>
                </a:solidFill>
                <a:latin typeface="Times New Roman"/>
                <a:ea typeface="Times New Roman"/>
                <a:cs typeface="Times New Roman"/>
                <a:sym typeface="Times New Roman"/>
              </a:rPr>
              <a:t>ĐỊNH </a:t>
            </a:r>
            <a:r>
              <a:rPr b="1" lang="en-US" sz="3200">
                <a:solidFill>
                  <a:srgbClr val="FF0000"/>
                </a:solidFill>
                <a:latin typeface="Times New Roman"/>
                <a:ea typeface="Times New Roman"/>
                <a:cs typeface="Times New Roman"/>
                <a:sym typeface="Times New Roman"/>
              </a:rPr>
              <a:t>DẠNG</a:t>
            </a:r>
            <a:r>
              <a:rPr b="1" lang="en-US" sz="3200" u="none">
                <a:solidFill>
                  <a:srgbClr val="FF0000"/>
                </a:solidFill>
                <a:latin typeface="Times New Roman"/>
                <a:ea typeface="Times New Roman"/>
                <a:cs typeface="Times New Roman"/>
                <a:sym typeface="Times New Roman"/>
              </a:rPr>
              <a:t> KÍ TỰ</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xit" presetID="2" presetSubtype="4">
                                  <p:stCondLst>
                                    <p:cond delay="0"/>
                                  </p:stCondLst>
                                  <p:childTnLst>
                                    <p:anim calcmode="lin" valueType="num">
                                      <p:cBhvr additive="base">
                                        <p:cTn dur="2000"/>
                                        <p:tgtEl>
                                          <p:spTgt spid="312"/>
                                        </p:tgtEl>
                                        <p:attrNameLst>
                                          <p:attrName>ppt_y</p:attrName>
                                        </p:attrNameLst>
                                      </p:cBhvr>
                                      <p:tavLst>
                                        <p:tav fmla="" tm="0">
                                          <p:val>
                                            <p:strVal val="#ppt_y"/>
                                          </p:val>
                                        </p:tav>
                                        <p:tav fmla="" tm="100000">
                                          <p:val>
                                            <p:strVal val="#ppt_y+1"/>
                                          </p:val>
                                        </p:tav>
                                      </p:tavLst>
                                    </p:anim>
                                    <p:set>
                                      <p:cBhvr>
                                        <p:cTn dur="1" fill="hold">
                                          <p:stCondLst>
                                            <p:cond delay="2000"/>
                                          </p:stCondLst>
                                        </p:cTn>
                                        <p:tgtEl>
                                          <p:spTgt spid="312"/>
                                        </p:tgtEl>
                                        <p:attrNameLst>
                                          <p:attrName>style.visibility</p:attrName>
                                        </p:attrNameLst>
                                      </p:cBhvr>
                                      <p:to>
                                        <p:strVal val="hidden"/>
                                      </p:to>
                                    </p:se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320"/>
                                        </p:tgtEl>
                                        <p:attrNameLst>
                                          <p:attrName>style.visibility</p:attrName>
                                        </p:attrNameLst>
                                      </p:cBhvr>
                                      <p:to>
                                        <p:strVal val="visible"/>
                                      </p:to>
                                    </p:set>
                                    <p:anim calcmode="lin" valueType="num">
                                      <p:cBhvr additive="base">
                                        <p:cTn dur="500"/>
                                        <p:tgtEl>
                                          <p:spTgt spid="320"/>
                                        </p:tgtEl>
                                        <p:attrNameLst>
                                          <p:attrName>ppt_w</p:attrName>
                                        </p:attrNameLst>
                                      </p:cBhvr>
                                      <p:tavLst>
                                        <p:tav fmla="" tm="0">
                                          <p:val>
                                            <p:strVal val="0"/>
                                          </p:val>
                                        </p:tav>
                                        <p:tav fmla="" tm="100000">
                                          <p:val>
                                            <p:strVal val="#ppt_w"/>
                                          </p:val>
                                        </p:tav>
                                      </p:tavLst>
                                    </p:anim>
                                    <p:anim calcmode="lin" valueType="num">
                                      <p:cBhvr additive="base">
                                        <p:cTn dur="500"/>
                                        <p:tgtEl>
                                          <p:spTgt spid="320"/>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321"/>
                                        </p:tgtEl>
                                        <p:attrNameLst>
                                          <p:attrName>style.visibility</p:attrName>
                                        </p:attrNameLst>
                                      </p:cBhvr>
                                      <p:to>
                                        <p:strVal val="visible"/>
                                      </p:to>
                                    </p:set>
                                    <p:anim calcmode="lin" valueType="num">
                                      <p:cBhvr additive="base">
                                        <p:cTn dur="500"/>
                                        <p:tgtEl>
                                          <p:spTgt spid="321"/>
                                        </p:tgtEl>
                                        <p:attrNameLst>
                                          <p:attrName>ppt_w</p:attrName>
                                        </p:attrNameLst>
                                      </p:cBhvr>
                                      <p:tavLst>
                                        <p:tav fmla="" tm="0">
                                          <p:val>
                                            <p:strVal val="0"/>
                                          </p:val>
                                        </p:tav>
                                        <p:tav fmla="" tm="100000">
                                          <p:val>
                                            <p:strVal val="#ppt_w"/>
                                          </p:val>
                                        </p:tav>
                                      </p:tavLst>
                                    </p:anim>
                                    <p:anim calcmode="lin" valueType="num">
                                      <p:cBhvr additive="base">
                                        <p:cTn dur="500"/>
                                        <p:tgtEl>
                                          <p:spTgt spid="32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25"/>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327" name="Google Shape;327;p25"/>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328" name="Google Shape;328;p25"/>
          <p:cNvSpPr txBox="1"/>
          <p:nvPr/>
        </p:nvSpPr>
        <p:spPr>
          <a:xfrm>
            <a:off x="903174" y="2132503"/>
            <a:ext cx="10282205"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000">
                <a:solidFill>
                  <a:srgbClr val="FF0000"/>
                </a:solidFill>
                <a:latin typeface="Times New Roman"/>
                <a:ea typeface="Times New Roman"/>
                <a:cs typeface="Times New Roman"/>
                <a:sym typeface="Times New Roman"/>
              </a:rPr>
              <a:t>CHÀO TẠM BIỆT CÁC EM !</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3"/>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05" name="Google Shape;105;p3"/>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06" name="Google Shape;106;p3"/>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3: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CHÈN ẢNH VÀO VĂN BẢN</a:t>
            </a:r>
            <a:endParaRPr/>
          </a:p>
        </p:txBody>
      </p:sp>
      <p:pic>
        <p:nvPicPr>
          <p:cNvPr id="107" name="Google Shape;107;p3"/>
          <p:cNvPicPr preferRelativeResize="0"/>
          <p:nvPr/>
        </p:nvPicPr>
        <p:blipFill rotWithShape="1">
          <a:blip r:embed="rId4">
            <a:alphaModFix/>
          </a:blip>
          <a:srcRect b="0" l="0" r="0" t="0"/>
          <a:stretch/>
        </p:blipFill>
        <p:spPr>
          <a:xfrm>
            <a:off x="523464" y="2833137"/>
            <a:ext cx="2978027" cy="997781"/>
          </a:xfrm>
          <a:prstGeom prst="rect">
            <a:avLst/>
          </a:prstGeom>
          <a:noFill/>
          <a:ln>
            <a:noFill/>
          </a:ln>
        </p:spPr>
      </p:pic>
      <p:sp>
        <p:nvSpPr>
          <p:cNvPr id="108" name="Google Shape;108;p3"/>
          <p:cNvSpPr txBox="1"/>
          <p:nvPr/>
        </p:nvSpPr>
        <p:spPr>
          <a:xfrm>
            <a:off x="987803" y="3786031"/>
            <a:ext cx="10554624" cy="107721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US" sz="3200" u="none" cap="none" strike="noStrike">
                <a:solidFill>
                  <a:srgbClr val="0000CC"/>
                </a:solidFill>
                <a:latin typeface="Times New Roman"/>
                <a:ea typeface="Times New Roman"/>
                <a:cs typeface="Times New Roman"/>
                <a:sym typeface="Times New Roman"/>
              </a:rPr>
              <a:t>	</a:t>
            </a:r>
            <a:r>
              <a:rPr b="1" i="0" lang="en-US" sz="3200" u="none" cap="none" strike="noStrike">
                <a:solidFill>
                  <a:srgbClr val="0000CC"/>
                </a:solidFill>
                <a:latin typeface="Times New Roman"/>
                <a:ea typeface="Times New Roman"/>
                <a:cs typeface="Times New Roman"/>
                <a:sym typeface="Times New Roman"/>
              </a:rPr>
              <a:t>Hai bạn Lâm và Hà đã tạo tệp văn bản có ảnh minh họa như ở </a:t>
            </a:r>
            <a:r>
              <a:rPr b="1" i="1" lang="en-US" sz="3200" u="none" cap="none" strike="noStrike">
                <a:solidFill>
                  <a:srgbClr val="FF0000"/>
                </a:solidFill>
                <a:latin typeface="Times New Roman"/>
                <a:ea typeface="Times New Roman"/>
                <a:cs typeface="Times New Roman"/>
                <a:sym typeface="Times New Roman"/>
              </a:rPr>
              <a:t>Hình 1</a:t>
            </a:r>
            <a:r>
              <a:rPr b="1" i="1" lang="en-US" sz="3200" u="none" cap="none" strike="noStrike">
                <a:solidFill>
                  <a:srgbClr val="0000CC"/>
                </a:solidFill>
                <a:latin typeface="Times New Roman"/>
                <a:ea typeface="Times New Roman"/>
                <a:cs typeface="Times New Roman"/>
                <a:sym typeface="Times New Roman"/>
              </a:rPr>
              <a:t> </a:t>
            </a:r>
            <a:r>
              <a:rPr b="1" i="0" lang="en-US" sz="3200" u="none" cap="none" strike="noStrike">
                <a:solidFill>
                  <a:srgbClr val="0000CC"/>
                </a:solidFill>
                <a:latin typeface="Times New Roman"/>
                <a:ea typeface="Times New Roman"/>
                <a:cs typeface="Times New Roman"/>
                <a:sym typeface="Times New Roman"/>
              </a:rPr>
              <a:t>và </a:t>
            </a:r>
            <a:r>
              <a:rPr b="1" i="1" lang="en-US" sz="3200" u="none" cap="none" strike="noStrike">
                <a:solidFill>
                  <a:srgbClr val="FF0000"/>
                </a:solidFill>
                <a:latin typeface="Times New Roman"/>
                <a:ea typeface="Times New Roman"/>
                <a:cs typeface="Times New Roman"/>
                <a:sym typeface="Times New Roman"/>
              </a:rPr>
              <a:t>Hình 2</a:t>
            </a:r>
            <a:r>
              <a:rPr b="1" i="1" lang="en-US" sz="3200" u="none" cap="none" strike="noStrike">
                <a:solidFill>
                  <a:srgbClr val="0000CC"/>
                </a:solidFill>
                <a:latin typeface="Times New Roman"/>
                <a:ea typeface="Times New Roman"/>
                <a:cs typeface="Times New Roman"/>
                <a:sym typeface="Times New Roman"/>
              </a:rPr>
              <a:t>.</a:t>
            </a:r>
            <a:endParaRPr/>
          </a:p>
        </p:txBody>
      </p:sp>
      <p:sp>
        <p:nvSpPr>
          <p:cNvPr id="109" name="Google Shape;109;p3"/>
          <p:cNvSpPr txBox="1"/>
          <p:nvPr/>
        </p:nvSpPr>
        <p:spPr>
          <a:xfrm>
            <a:off x="987803" y="4943148"/>
            <a:ext cx="10554624" cy="58477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1" lang="en-US" sz="3200" u="none" cap="none" strike="noStrike">
                <a:solidFill>
                  <a:srgbClr val="FF0000"/>
                </a:solidFill>
                <a:latin typeface="Times New Roman"/>
                <a:ea typeface="Times New Roman"/>
                <a:cs typeface="Times New Roman"/>
                <a:sym typeface="Times New Roman"/>
              </a:rPr>
              <a:t>	Em thích cách trình bày của bạn nào hơn? Vì sao?</a:t>
            </a:r>
            <a:endParaRPr b="1" i="1" sz="3200" u="none" cap="none" strike="noStrike">
              <a:solidFill>
                <a:srgbClr val="0000CC"/>
              </a:solidFill>
              <a:latin typeface="Times New Roman"/>
              <a:ea typeface="Times New Roman"/>
              <a:cs typeface="Times New Roman"/>
              <a:sym typeface="Times New Roman"/>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4"/>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15" name="Google Shape;115;p4"/>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pic>
        <p:nvPicPr>
          <p:cNvPr id="116" name="Google Shape;116;p4"/>
          <p:cNvPicPr preferRelativeResize="0"/>
          <p:nvPr/>
        </p:nvPicPr>
        <p:blipFill rotWithShape="1">
          <a:blip r:embed="rId4">
            <a:alphaModFix/>
          </a:blip>
          <a:srcRect b="0" l="0" r="0" t="0"/>
          <a:stretch/>
        </p:blipFill>
        <p:spPr>
          <a:xfrm>
            <a:off x="733306" y="736092"/>
            <a:ext cx="5278219" cy="5312381"/>
          </a:xfrm>
          <a:prstGeom prst="rect">
            <a:avLst/>
          </a:prstGeom>
          <a:noFill/>
          <a:ln>
            <a:noFill/>
          </a:ln>
        </p:spPr>
      </p:pic>
      <p:pic>
        <p:nvPicPr>
          <p:cNvPr id="117" name="Google Shape;117;p4"/>
          <p:cNvPicPr preferRelativeResize="0"/>
          <p:nvPr/>
        </p:nvPicPr>
        <p:blipFill rotWithShape="1">
          <a:blip r:embed="rId5">
            <a:alphaModFix/>
          </a:blip>
          <a:srcRect b="0" l="0" r="0" t="0"/>
          <a:stretch/>
        </p:blipFill>
        <p:spPr>
          <a:xfrm>
            <a:off x="6245900" y="736092"/>
            <a:ext cx="5203726" cy="5215001"/>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5"/>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23" name="Google Shape;123;p5"/>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24" name="Google Shape;124;p5"/>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3: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CHÈN ẢNH VÀO VĂN BẢN</a:t>
            </a:r>
            <a:endParaRPr/>
          </a:p>
        </p:txBody>
      </p:sp>
      <p:sp>
        <p:nvSpPr>
          <p:cNvPr id="125" name="Google Shape;125;p5"/>
          <p:cNvSpPr txBox="1"/>
          <p:nvPr/>
        </p:nvSpPr>
        <p:spPr>
          <a:xfrm>
            <a:off x="616214" y="2905664"/>
            <a:ext cx="530145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NỘI DUNG BÀI HỌC:</a:t>
            </a:r>
            <a:endParaRPr b="1" i="0" sz="4000" u="none" cap="none" strike="noStrike">
              <a:solidFill>
                <a:srgbClr val="0000CC"/>
              </a:solidFill>
              <a:latin typeface="Times New Roman"/>
              <a:ea typeface="Times New Roman"/>
              <a:cs typeface="Times New Roman"/>
              <a:sym typeface="Times New Roman"/>
            </a:endParaRPr>
          </a:p>
        </p:txBody>
      </p:sp>
      <p:sp>
        <p:nvSpPr>
          <p:cNvPr id="126" name="Google Shape;126;p5"/>
          <p:cNvSpPr txBox="1"/>
          <p:nvPr/>
        </p:nvSpPr>
        <p:spPr>
          <a:xfrm>
            <a:off x="616213" y="3564739"/>
            <a:ext cx="10953661"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1. Thực hành chèn ảnh có trong máy tính vào văn bản.</a:t>
            </a:r>
            <a:endParaRPr/>
          </a:p>
        </p:txBody>
      </p:sp>
      <p:sp>
        <p:nvSpPr>
          <p:cNvPr id="127" name="Google Shape;127;p5"/>
          <p:cNvSpPr txBox="1"/>
          <p:nvPr/>
        </p:nvSpPr>
        <p:spPr>
          <a:xfrm>
            <a:off x="622125" y="4948884"/>
            <a:ext cx="11061875"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2. Thực hành chèn ảnh được tìm từ Internet vào văn bản.</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
                                        <p:tgtEl>
                                          <p:spTgt spid="1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6"/>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33" name="Google Shape;133;p6"/>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34" name="Google Shape;134;p6"/>
          <p:cNvSpPr txBox="1"/>
          <p:nvPr/>
        </p:nvSpPr>
        <p:spPr>
          <a:xfrm>
            <a:off x="2844448" y="643691"/>
            <a:ext cx="6536661" cy="227754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CHỦ ĐỀ E: ỨNG DỤNG TIN HỌC</a:t>
            </a:r>
            <a:endParaRPr/>
          </a:p>
          <a:p>
            <a:pPr indent="0" lvl="0" marL="0" marR="0" rtl="0" algn="ctr">
              <a:spcBef>
                <a:spcPts val="1200"/>
              </a:spcBef>
              <a:spcAft>
                <a:spcPts val="0"/>
              </a:spcAft>
              <a:buNone/>
            </a:pPr>
            <a:r>
              <a:rPr b="1" i="0" lang="en-US" sz="2800" u="none" cap="none" strike="noStrike">
                <a:solidFill>
                  <a:srgbClr val="0000CC"/>
                </a:solidFill>
                <a:latin typeface="Times New Roman"/>
                <a:ea typeface="Times New Roman"/>
                <a:cs typeface="Times New Roman"/>
                <a:sym typeface="Times New Roman"/>
              </a:rPr>
              <a:t>THỰC HÀNH SOẠN THẢO VĂN BẢN</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3: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CHÈN ẢNH VÀO VĂN BẢN</a:t>
            </a:r>
            <a:endParaRPr/>
          </a:p>
        </p:txBody>
      </p:sp>
      <p:sp>
        <p:nvSpPr>
          <p:cNvPr id="135" name="Google Shape;135;p6"/>
          <p:cNvSpPr txBox="1"/>
          <p:nvPr/>
        </p:nvSpPr>
        <p:spPr>
          <a:xfrm>
            <a:off x="616214" y="2905664"/>
            <a:ext cx="530145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FF0000"/>
                </a:solidFill>
                <a:latin typeface="Times New Roman"/>
                <a:ea typeface="Times New Roman"/>
                <a:cs typeface="Times New Roman"/>
                <a:sym typeface="Times New Roman"/>
              </a:rPr>
              <a:t>NỘI DUNG BÀI HỌC:</a:t>
            </a:r>
            <a:endParaRPr b="1" i="0" sz="4000" u="none" cap="none" strike="noStrike">
              <a:solidFill>
                <a:srgbClr val="0000CC"/>
              </a:solidFill>
              <a:latin typeface="Times New Roman"/>
              <a:ea typeface="Times New Roman"/>
              <a:cs typeface="Times New Roman"/>
              <a:sym typeface="Times New Roman"/>
            </a:endParaRPr>
          </a:p>
        </p:txBody>
      </p:sp>
      <p:sp>
        <p:nvSpPr>
          <p:cNvPr id="136" name="Google Shape;136;p6"/>
          <p:cNvSpPr txBox="1"/>
          <p:nvPr/>
        </p:nvSpPr>
        <p:spPr>
          <a:xfrm>
            <a:off x="616213" y="3564739"/>
            <a:ext cx="10953661" cy="132343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4000" u="none" cap="none" strike="noStrike">
                <a:solidFill>
                  <a:srgbClr val="0000CC"/>
                </a:solidFill>
                <a:latin typeface="Times New Roman"/>
                <a:ea typeface="Times New Roman"/>
                <a:cs typeface="Times New Roman"/>
                <a:sym typeface="Times New Roman"/>
              </a:rPr>
              <a:t>1. Thực hành chèn ảnh có trong máy tính vào văn bản.</a:t>
            </a:r>
            <a:endParaRPr/>
          </a:p>
        </p:txBody>
      </p:sp>
    </p:spTree>
  </p:cSld>
  <p:clrMapOvr>
    <a:masterClrMapping/>
  </p:clrMapOvr>
  <mc:AlternateContent>
    <mc:Choice Requires="p14">
      <p:transition spd="slow" p14:dur="1200">
        <p14:prism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7"/>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42" name="Google Shape;142;p7"/>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143" name="Google Shape;143;p7"/>
          <p:cNvSpPr txBox="1"/>
          <p:nvPr/>
        </p:nvSpPr>
        <p:spPr>
          <a:xfrm>
            <a:off x="3761878" y="643691"/>
            <a:ext cx="4701801"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800" u="none" cap="none" strike="noStrike">
                <a:solidFill>
                  <a:srgbClr val="FF0000"/>
                </a:solidFill>
                <a:latin typeface="Times New Roman"/>
                <a:ea typeface="Times New Roman"/>
                <a:cs typeface="Times New Roman"/>
                <a:sym typeface="Times New Roman"/>
              </a:rPr>
              <a:t>BÀI 3: THỰC HÀNH</a:t>
            </a:r>
            <a:endParaRPr/>
          </a:p>
          <a:p>
            <a:pPr indent="0" lvl="0" marL="0" marR="0" rtl="0" algn="ctr">
              <a:spcBef>
                <a:spcPts val="1200"/>
              </a:spcBef>
              <a:spcAft>
                <a:spcPts val="0"/>
              </a:spcAft>
              <a:buNone/>
            </a:pPr>
            <a:r>
              <a:rPr b="1" i="0" lang="en-US" sz="2800" u="none" cap="none" strike="noStrike">
                <a:solidFill>
                  <a:srgbClr val="FF0000"/>
                </a:solidFill>
                <a:latin typeface="Times New Roman"/>
                <a:ea typeface="Times New Roman"/>
                <a:cs typeface="Times New Roman"/>
                <a:sym typeface="Times New Roman"/>
              </a:rPr>
              <a:t>CHÈN ẢNH VÀO VĂN BẢN</a:t>
            </a:r>
            <a:endParaRPr/>
          </a:p>
        </p:txBody>
      </p:sp>
      <p:sp>
        <p:nvSpPr>
          <p:cNvPr id="144" name="Google Shape;144;p7"/>
          <p:cNvSpPr txBox="1"/>
          <p:nvPr/>
        </p:nvSpPr>
        <p:spPr>
          <a:xfrm>
            <a:off x="685862" y="2422371"/>
            <a:ext cx="2207237"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FF0000"/>
                </a:solidFill>
                <a:latin typeface="Times New Roman"/>
                <a:ea typeface="Times New Roman"/>
                <a:cs typeface="Times New Roman"/>
                <a:sym typeface="Times New Roman"/>
              </a:rPr>
              <a:t>Yêu cầu:</a:t>
            </a:r>
            <a:endParaRPr/>
          </a:p>
        </p:txBody>
      </p:sp>
      <p:sp>
        <p:nvSpPr>
          <p:cNvPr id="145" name="Google Shape;145;p7"/>
          <p:cNvSpPr txBox="1"/>
          <p:nvPr/>
        </p:nvSpPr>
        <p:spPr>
          <a:xfrm>
            <a:off x="476001" y="3205208"/>
            <a:ext cx="11176000" cy="286232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	Cho tệp văn bản </a:t>
            </a:r>
            <a:r>
              <a:rPr b="1" i="1" lang="en-US" sz="3600" u="none" cap="none" strike="noStrike">
                <a:solidFill>
                  <a:srgbClr val="FF0000"/>
                </a:solidFill>
                <a:latin typeface="Times New Roman"/>
                <a:ea typeface="Times New Roman"/>
                <a:cs typeface="Times New Roman"/>
                <a:sym typeface="Times New Roman"/>
              </a:rPr>
              <a:t>Vịnh Hạ Long</a:t>
            </a:r>
            <a:r>
              <a:rPr b="1" i="0" lang="en-US" sz="3600" u="none" cap="none" strike="noStrike">
                <a:solidFill>
                  <a:srgbClr val="0000CC"/>
                </a:solidFill>
                <a:latin typeface="Times New Roman"/>
                <a:ea typeface="Times New Roman"/>
                <a:cs typeface="Times New Roman"/>
                <a:sym typeface="Times New Roman"/>
              </a:rPr>
              <a:t> trong thư mục </a:t>
            </a:r>
            <a:r>
              <a:rPr b="1" i="1" lang="en-US" sz="3600" u="none" cap="none" strike="noStrike">
                <a:solidFill>
                  <a:srgbClr val="FF0000"/>
                </a:solidFill>
                <a:latin typeface="Times New Roman"/>
                <a:ea typeface="Times New Roman"/>
                <a:cs typeface="Times New Roman"/>
                <a:sym typeface="Times New Roman"/>
              </a:rPr>
              <a:t>Tập soạn thảo văn bản</a:t>
            </a:r>
            <a:r>
              <a:rPr b="1" i="0" lang="en-US" sz="3600" u="none" cap="none" strike="noStrike">
                <a:solidFill>
                  <a:srgbClr val="0000CC"/>
                </a:solidFill>
                <a:latin typeface="Times New Roman"/>
                <a:ea typeface="Times New Roman"/>
                <a:cs typeface="Times New Roman"/>
                <a:sym typeface="Times New Roman"/>
              </a:rPr>
              <a:t>. Tệp có nội dung như </a:t>
            </a:r>
            <a:r>
              <a:rPr b="1" i="1" lang="en-US" sz="3600" u="none" cap="none" strike="noStrike">
                <a:solidFill>
                  <a:srgbClr val="FF0000"/>
                </a:solidFill>
                <a:latin typeface="Times New Roman"/>
                <a:ea typeface="Times New Roman"/>
                <a:cs typeface="Times New Roman"/>
                <a:sym typeface="Times New Roman"/>
              </a:rPr>
              <a:t>Hình 1</a:t>
            </a:r>
            <a:r>
              <a:rPr b="1" i="0" lang="en-US" sz="3600" u="none" cap="none" strike="noStrike">
                <a:solidFill>
                  <a:srgbClr val="0000CC"/>
                </a:solidFill>
                <a:latin typeface="Times New Roman"/>
                <a:ea typeface="Times New Roman"/>
                <a:cs typeface="Times New Roman"/>
                <a:sym typeface="Times New Roman"/>
              </a:rPr>
              <a:t> nhưng chưa có ảnh. Em hãy chọn một ảnh phù hợp có trong máy tính để chèn vào văn bản, tạo khung viền cho ảnh và lưu kết quả.</a:t>
            </a:r>
            <a:endParaRPr/>
          </a:p>
        </p:txBody>
      </p:sp>
      <p:sp>
        <p:nvSpPr>
          <p:cNvPr id="146" name="Google Shape;146;p7"/>
          <p:cNvSpPr txBox="1"/>
          <p:nvPr/>
        </p:nvSpPr>
        <p:spPr>
          <a:xfrm>
            <a:off x="616213" y="1750931"/>
            <a:ext cx="10953661"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n-US" sz="3600" u="none" cap="none" strike="noStrike">
                <a:solidFill>
                  <a:srgbClr val="0000CC"/>
                </a:solidFill>
                <a:latin typeface="Times New Roman"/>
                <a:ea typeface="Times New Roman"/>
                <a:cs typeface="Times New Roman"/>
                <a:sym typeface="Times New Roman"/>
              </a:rPr>
              <a:t>1. Thực hành chèn ảnh có trong máy tính vào văn bản.</a:t>
            </a:r>
            <a:endParaRPr/>
          </a:p>
        </p:txBody>
      </p:sp>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8"/>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52" name="Google Shape;152;p8"/>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100" u="none" cap="none" strike="noStrike">
              <a:solidFill>
                <a:schemeClr val="lt1"/>
              </a:solidFill>
              <a:latin typeface="Calibri"/>
              <a:ea typeface="Calibri"/>
              <a:cs typeface="Calibri"/>
              <a:sym typeface="Calibri"/>
            </a:endParaRPr>
          </a:p>
        </p:txBody>
      </p:sp>
      <p:pic>
        <p:nvPicPr>
          <p:cNvPr id="153" name="Google Shape;153;p8"/>
          <p:cNvPicPr preferRelativeResize="0"/>
          <p:nvPr/>
        </p:nvPicPr>
        <p:blipFill rotWithShape="1">
          <a:blip r:embed="rId4">
            <a:alphaModFix/>
          </a:blip>
          <a:srcRect b="0" l="0" r="0" t="0"/>
          <a:stretch/>
        </p:blipFill>
        <p:spPr>
          <a:xfrm>
            <a:off x="533183" y="1238278"/>
            <a:ext cx="10377774" cy="937454"/>
          </a:xfrm>
          <a:prstGeom prst="rect">
            <a:avLst/>
          </a:prstGeom>
          <a:noFill/>
          <a:ln>
            <a:noFill/>
          </a:ln>
        </p:spPr>
      </p:pic>
      <p:pic>
        <p:nvPicPr>
          <p:cNvPr id="154" name="Google Shape;154;p8"/>
          <p:cNvPicPr preferRelativeResize="0"/>
          <p:nvPr/>
        </p:nvPicPr>
        <p:blipFill rotWithShape="1">
          <a:blip r:embed="rId5">
            <a:alphaModFix/>
          </a:blip>
          <a:srcRect b="0" l="0" r="0" t="0"/>
          <a:stretch/>
        </p:blipFill>
        <p:spPr>
          <a:xfrm>
            <a:off x="584449" y="2130193"/>
            <a:ext cx="10372280" cy="510653"/>
          </a:xfrm>
          <a:prstGeom prst="rect">
            <a:avLst/>
          </a:prstGeom>
          <a:noFill/>
          <a:ln>
            <a:noFill/>
          </a:ln>
        </p:spPr>
      </p:pic>
      <p:pic>
        <p:nvPicPr>
          <p:cNvPr id="155" name="Google Shape;155;p8"/>
          <p:cNvPicPr preferRelativeResize="0"/>
          <p:nvPr/>
        </p:nvPicPr>
        <p:blipFill rotWithShape="1">
          <a:blip r:embed="rId6">
            <a:alphaModFix/>
          </a:blip>
          <a:srcRect b="0" l="0" r="0" t="0"/>
          <a:stretch/>
        </p:blipFill>
        <p:spPr>
          <a:xfrm>
            <a:off x="563665" y="2845175"/>
            <a:ext cx="11120335" cy="510652"/>
          </a:xfrm>
          <a:prstGeom prst="rect">
            <a:avLst/>
          </a:prstGeom>
          <a:noFill/>
          <a:ln>
            <a:noFill/>
          </a:ln>
        </p:spPr>
      </p:pic>
      <p:pic>
        <p:nvPicPr>
          <p:cNvPr id="156" name="Google Shape;156;p8"/>
          <p:cNvPicPr preferRelativeResize="0"/>
          <p:nvPr/>
        </p:nvPicPr>
        <p:blipFill rotWithShape="1">
          <a:blip r:embed="rId7">
            <a:alphaModFix/>
          </a:blip>
          <a:srcRect b="0" l="0" r="0" t="0"/>
          <a:stretch/>
        </p:blipFill>
        <p:spPr>
          <a:xfrm>
            <a:off x="584449" y="4473541"/>
            <a:ext cx="10861846" cy="529708"/>
          </a:xfrm>
          <a:prstGeom prst="rect">
            <a:avLst/>
          </a:prstGeom>
          <a:noFill/>
          <a:ln>
            <a:noFill/>
          </a:ln>
        </p:spPr>
      </p:pic>
      <p:pic>
        <p:nvPicPr>
          <p:cNvPr id="157" name="Google Shape;157;p8"/>
          <p:cNvPicPr preferRelativeResize="0"/>
          <p:nvPr/>
        </p:nvPicPr>
        <p:blipFill rotWithShape="1">
          <a:blip r:embed="rId8">
            <a:alphaModFix/>
          </a:blip>
          <a:srcRect b="0" l="0" r="0" t="0"/>
          <a:stretch/>
        </p:blipFill>
        <p:spPr>
          <a:xfrm>
            <a:off x="506955" y="3452426"/>
            <a:ext cx="11176001" cy="946165"/>
          </a:xfrm>
          <a:prstGeom prst="rect">
            <a:avLst/>
          </a:prstGeom>
          <a:noFill/>
          <a:ln>
            <a:noFill/>
          </a:ln>
        </p:spPr>
      </p:pic>
      <p:pic>
        <p:nvPicPr>
          <p:cNvPr id="158" name="Google Shape;158;p8"/>
          <p:cNvPicPr preferRelativeResize="0"/>
          <p:nvPr/>
        </p:nvPicPr>
        <p:blipFill rotWithShape="1">
          <a:blip r:embed="rId9">
            <a:alphaModFix/>
          </a:blip>
          <a:srcRect b="0" l="0" r="0" t="0"/>
          <a:stretch/>
        </p:blipFill>
        <p:spPr>
          <a:xfrm>
            <a:off x="661222" y="5136896"/>
            <a:ext cx="11021734" cy="581716"/>
          </a:xfrm>
          <a:prstGeom prst="rect">
            <a:avLst/>
          </a:prstGeom>
          <a:noFill/>
          <a:ln>
            <a:noFill/>
          </a:ln>
        </p:spPr>
      </p:pic>
      <p:pic>
        <p:nvPicPr>
          <p:cNvPr id="159" name="Google Shape;159;p8"/>
          <p:cNvPicPr preferRelativeResize="0"/>
          <p:nvPr/>
        </p:nvPicPr>
        <p:blipFill rotWithShape="1">
          <a:blip r:embed="rId10">
            <a:alphaModFix/>
          </a:blip>
          <a:srcRect b="0" l="0" r="0" t="0"/>
          <a:stretch/>
        </p:blipFill>
        <p:spPr>
          <a:xfrm>
            <a:off x="621855" y="798645"/>
            <a:ext cx="7616767" cy="563651"/>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
                                        <p:tgtEl>
                                          <p:spTgt spid="1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
                                        <p:tgtEl>
                                          <p:spTgt spid="1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9"/>
          <p:cNvSpPr/>
          <p:nvPr/>
        </p:nvSpPr>
        <p:spPr>
          <a:xfrm>
            <a:off x="0" y="0"/>
            <a:ext cx="12192000" cy="6858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65" name="Google Shape;165;p9"/>
          <p:cNvSpPr/>
          <p:nvPr/>
        </p:nvSpPr>
        <p:spPr>
          <a:xfrm>
            <a:off x="508000" y="635000"/>
            <a:ext cx="11176000" cy="5588000"/>
          </a:xfrm>
          <a:prstGeom prst="rect">
            <a:avLst/>
          </a:prstGeom>
          <a:solidFill>
            <a:schemeClr val="l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050" u="none" cap="none" strike="noStrike">
              <a:solidFill>
                <a:schemeClr val="lt1"/>
              </a:solidFill>
              <a:latin typeface="Calibri"/>
              <a:ea typeface="Calibri"/>
              <a:cs typeface="Calibri"/>
              <a:sym typeface="Calibri"/>
            </a:endParaRPr>
          </a:p>
        </p:txBody>
      </p:sp>
      <p:pic>
        <p:nvPicPr>
          <p:cNvPr id="166" name="Google Shape;166;p9"/>
          <p:cNvPicPr preferRelativeResize="0"/>
          <p:nvPr/>
        </p:nvPicPr>
        <p:blipFill rotWithShape="1">
          <a:blip r:embed="rId4">
            <a:alphaModFix/>
          </a:blip>
          <a:srcRect b="0" l="0" r="0" t="0"/>
          <a:stretch/>
        </p:blipFill>
        <p:spPr>
          <a:xfrm>
            <a:off x="1296692" y="649070"/>
            <a:ext cx="9598616" cy="5497864"/>
          </a:xfrm>
          <a:prstGeom prst="rect">
            <a:avLst/>
          </a:prstGeom>
          <a:noFill/>
          <a:ln>
            <a:noFill/>
          </a:ln>
        </p:spPr>
      </p:pic>
    </p:spTree>
  </p:cSld>
  <p:clrMapOvr>
    <a:masterClrMapping/>
  </p:clrMapOvr>
  <mc:AlternateContent>
    <mc:Choice Requires="p14">
      <p:transition spd="slow" p14:dur="12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5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2024-11-14T00:53:30Z</dcterms:created>
  <dc:creator>nguyenvansaly1981@outlook.com</dc:creator>
</cp:coreProperties>
</file>